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9" r:id="rId2"/>
    <p:sldId id="271" r:id="rId3"/>
    <p:sldId id="268" r:id="rId4"/>
    <p:sldId id="264" r:id="rId5"/>
    <p:sldId id="270" r:id="rId6"/>
    <p:sldId id="258" r:id="rId7"/>
    <p:sldId id="259" r:id="rId8"/>
    <p:sldId id="257" r:id="rId9"/>
    <p:sldId id="260" r:id="rId10"/>
    <p:sldId id="272" r:id="rId11"/>
    <p:sldId id="261" r:id="rId12"/>
    <p:sldId id="262" r:id="rId13"/>
    <p:sldId id="263" r:id="rId14"/>
    <p:sldId id="265" r:id="rId1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730" autoAdjust="0"/>
    <p:restoredTop sz="94660"/>
  </p:normalViewPr>
  <p:slideViewPr>
    <p:cSldViewPr>
      <p:cViewPr varScale="1">
        <p:scale>
          <a:sx n="68" d="100"/>
          <a:sy n="68" d="100"/>
        </p:scale>
        <p:origin x="-456"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A833A44-3554-45EB-81A8-1428A26C8A91}" type="datetimeFigureOut">
              <a:rPr lang="en-US" smtClean="0"/>
              <a:pPr/>
              <a:t>2/7/2012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789180E-4346-4521-AD65-C858A1D8F917}"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A833A44-3554-45EB-81A8-1428A26C8A91}" type="datetimeFigureOut">
              <a:rPr lang="en-US" smtClean="0"/>
              <a:pPr/>
              <a:t>2/7/2012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789180E-4346-4521-AD65-C858A1D8F917}"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A833A44-3554-45EB-81A8-1428A26C8A91}" type="datetimeFigureOut">
              <a:rPr lang="en-US" smtClean="0"/>
              <a:pPr/>
              <a:t>2/7/2012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789180E-4346-4521-AD65-C858A1D8F917}"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A833A44-3554-45EB-81A8-1428A26C8A91}" type="datetimeFigureOut">
              <a:rPr lang="en-US" smtClean="0"/>
              <a:pPr/>
              <a:t>2/7/2012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789180E-4346-4521-AD65-C858A1D8F917}"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A833A44-3554-45EB-81A8-1428A26C8A91}" type="datetimeFigureOut">
              <a:rPr lang="en-US" smtClean="0"/>
              <a:pPr/>
              <a:t>2/7/2012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789180E-4346-4521-AD65-C858A1D8F917}"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A833A44-3554-45EB-81A8-1428A26C8A91}" type="datetimeFigureOut">
              <a:rPr lang="en-US" smtClean="0"/>
              <a:pPr/>
              <a:t>2/7/2012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789180E-4346-4521-AD65-C858A1D8F917}"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A833A44-3554-45EB-81A8-1428A26C8A91}" type="datetimeFigureOut">
              <a:rPr lang="en-US" smtClean="0"/>
              <a:pPr/>
              <a:t>2/7/2012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789180E-4346-4521-AD65-C858A1D8F917}"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A833A44-3554-45EB-81A8-1428A26C8A91}" type="datetimeFigureOut">
              <a:rPr lang="en-US" smtClean="0"/>
              <a:pPr/>
              <a:t>2/7/2012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789180E-4346-4521-AD65-C858A1D8F917}"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A833A44-3554-45EB-81A8-1428A26C8A91}" type="datetimeFigureOut">
              <a:rPr lang="en-US" smtClean="0"/>
              <a:pPr/>
              <a:t>2/7/2012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789180E-4346-4521-AD65-C858A1D8F917}"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A833A44-3554-45EB-81A8-1428A26C8A91}" type="datetimeFigureOut">
              <a:rPr lang="en-US" smtClean="0"/>
              <a:pPr/>
              <a:t>2/7/2012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789180E-4346-4521-AD65-C858A1D8F917}"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A833A44-3554-45EB-81A8-1428A26C8A91}" type="datetimeFigureOut">
              <a:rPr lang="en-US" smtClean="0"/>
              <a:pPr/>
              <a:t>2/7/2012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789180E-4346-4521-AD65-C858A1D8F917}"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A833A44-3554-45EB-81A8-1428A26C8A91}" type="datetimeFigureOut">
              <a:rPr lang="en-US" smtClean="0"/>
              <a:pPr/>
              <a:t>2/7/2012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789180E-4346-4521-AD65-C858A1D8F917}"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Stoichiometry Notes</a:t>
            </a:r>
            <a:endParaRPr lang="en-US" dirty="0"/>
          </a:p>
        </p:txBody>
      </p:sp>
      <p:sp>
        <p:nvSpPr>
          <p:cNvPr id="3" name="Content Placeholder 2"/>
          <p:cNvSpPr>
            <a:spLocks noGrp="1"/>
          </p:cNvSpPr>
          <p:nvPr>
            <p:ph idx="1"/>
          </p:nvPr>
        </p:nvSpPr>
        <p:spPr/>
        <p:txBody>
          <a:bodyPr/>
          <a:lstStyle/>
          <a:p>
            <a:endParaRPr lang="en-US"/>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Moles to grams</a:t>
            </a:r>
            <a:endParaRPr lang="en-US" dirty="0"/>
          </a:p>
        </p:txBody>
      </p:sp>
      <p:sp>
        <p:nvSpPr>
          <p:cNvPr id="3" name="Content Placeholder 2"/>
          <p:cNvSpPr>
            <a:spLocks noGrp="1"/>
          </p:cNvSpPr>
          <p:nvPr>
            <p:ph idx="1"/>
          </p:nvPr>
        </p:nvSpPr>
        <p:spPr>
          <a:xfrm>
            <a:off x="0" y="1600200"/>
            <a:ext cx="9144000" cy="5257800"/>
          </a:xfrm>
        </p:spPr>
        <p:txBody>
          <a:bodyPr>
            <a:normAutofit/>
          </a:bodyPr>
          <a:lstStyle/>
          <a:p>
            <a:pPr marL="342900" lvl="1" indent="-342900"/>
            <a:r>
              <a:rPr lang="pt-BR" dirty="0" smtClean="0"/>
              <a:t>2 C</a:t>
            </a:r>
            <a:r>
              <a:rPr lang="pt-BR" baseline="-25000" dirty="0" smtClean="0"/>
              <a:t>4</a:t>
            </a:r>
            <a:r>
              <a:rPr lang="pt-BR" dirty="0" smtClean="0"/>
              <a:t>H</a:t>
            </a:r>
            <a:r>
              <a:rPr lang="pt-BR" baseline="-25000" dirty="0" smtClean="0"/>
              <a:t>10</a:t>
            </a:r>
            <a:r>
              <a:rPr lang="pt-BR" dirty="0" smtClean="0"/>
              <a:t> +  13 O</a:t>
            </a:r>
            <a:r>
              <a:rPr lang="pt-BR" baseline="-25000" dirty="0" smtClean="0"/>
              <a:t>2</a:t>
            </a:r>
            <a:r>
              <a:rPr lang="pt-BR" dirty="0" smtClean="0"/>
              <a:t> </a:t>
            </a:r>
            <a:r>
              <a:rPr lang="pt-BR" dirty="0" smtClean="0">
                <a:sym typeface="Wingdings" pitchFamily="2" charset="2"/>
              </a:rPr>
              <a:t></a:t>
            </a:r>
            <a:r>
              <a:rPr lang="pt-BR" dirty="0" smtClean="0"/>
              <a:t> 8 CO</a:t>
            </a:r>
            <a:r>
              <a:rPr lang="pt-BR" baseline="-25000" dirty="0" smtClean="0"/>
              <a:t>2</a:t>
            </a:r>
            <a:r>
              <a:rPr lang="pt-BR" dirty="0" smtClean="0"/>
              <a:t> +  10 H</a:t>
            </a:r>
            <a:r>
              <a:rPr lang="pt-BR" baseline="-25000" dirty="0" smtClean="0"/>
              <a:t>2</a:t>
            </a:r>
            <a:r>
              <a:rPr lang="pt-BR" dirty="0" smtClean="0"/>
              <a:t>O</a:t>
            </a:r>
            <a:endParaRPr lang="en-US" dirty="0" smtClean="0"/>
          </a:p>
          <a:p>
            <a:pPr marL="342900" lvl="1" indent="-342900"/>
            <a:r>
              <a:rPr lang="en-US" dirty="0" smtClean="0"/>
              <a:t>How many grams of </a:t>
            </a:r>
            <a:r>
              <a:rPr lang="pt-BR" dirty="0" smtClean="0"/>
              <a:t>CO</a:t>
            </a:r>
            <a:r>
              <a:rPr lang="pt-BR" baseline="-25000" dirty="0" smtClean="0"/>
              <a:t>2 </a:t>
            </a:r>
            <a:r>
              <a:rPr lang="en-US" dirty="0" smtClean="0"/>
              <a:t>will 2.4 moles of </a:t>
            </a:r>
            <a:r>
              <a:rPr lang="pt-BR" dirty="0" smtClean="0"/>
              <a:t>C</a:t>
            </a:r>
            <a:r>
              <a:rPr lang="pt-BR" baseline="-25000" dirty="0" smtClean="0"/>
              <a:t>4</a:t>
            </a:r>
            <a:r>
              <a:rPr lang="pt-BR" dirty="0" smtClean="0"/>
              <a:t>H</a:t>
            </a:r>
            <a:r>
              <a:rPr lang="pt-BR" baseline="-25000" dirty="0" smtClean="0"/>
              <a:t>10 </a:t>
            </a:r>
            <a:r>
              <a:rPr lang="en-US" dirty="0" smtClean="0"/>
              <a:t>make?</a:t>
            </a:r>
          </a:p>
          <a:p>
            <a:pPr marL="742950" lvl="2" indent="-342900"/>
            <a:r>
              <a:rPr lang="en-US" u="sng" dirty="0" smtClean="0"/>
              <a:t>2.4 mol </a:t>
            </a:r>
            <a:r>
              <a:rPr lang="pt-BR" u="sng" dirty="0" smtClean="0"/>
              <a:t>C</a:t>
            </a:r>
            <a:r>
              <a:rPr lang="pt-BR" u="sng" baseline="-25000" dirty="0" smtClean="0"/>
              <a:t>4</a:t>
            </a:r>
            <a:r>
              <a:rPr lang="pt-BR" u="sng" dirty="0" smtClean="0"/>
              <a:t>H</a:t>
            </a:r>
            <a:r>
              <a:rPr lang="pt-BR" u="sng" baseline="-25000" dirty="0" smtClean="0"/>
              <a:t>10 </a:t>
            </a:r>
            <a:r>
              <a:rPr lang="pt-BR" baseline="-25000" dirty="0" smtClean="0"/>
              <a:t> </a:t>
            </a:r>
            <a:r>
              <a:rPr lang="en-US" dirty="0" smtClean="0"/>
              <a:t>=  _</a:t>
            </a:r>
            <a:r>
              <a:rPr lang="en-US" u="sng" dirty="0" smtClean="0"/>
              <a:t>X g </a:t>
            </a:r>
            <a:r>
              <a:rPr lang="pt-BR" u="sng" dirty="0" smtClean="0"/>
              <a:t>CO</a:t>
            </a:r>
            <a:r>
              <a:rPr lang="pt-BR" u="sng" baseline="-25000" dirty="0" smtClean="0"/>
              <a:t>2</a:t>
            </a:r>
            <a:r>
              <a:rPr lang="en-US" dirty="0" smtClean="0"/>
              <a:t> _</a:t>
            </a:r>
            <a:r>
              <a:rPr lang="pt-BR" u="sng" baseline="-25000" dirty="0" smtClean="0"/>
              <a:t>                                                                                                            </a:t>
            </a:r>
            <a:r>
              <a:rPr lang="en-US" dirty="0" smtClean="0"/>
              <a:t>  2  mol </a:t>
            </a:r>
            <a:r>
              <a:rPr lang="pt-BR" dirty="0" smtClean="0"/>
              <a:t>C</a:t>
            </a:r>
            <a:r>
              <a:rPr lang="pt-BR" baseline="-25000" dirty="0" smtClean="0"/>
              <a:t>4</a:t>
            </a:r>
            <a:r>
              <a:rPr lang="pt-BR" dirty="0" smtClean="0"/>
              <a:t>H</a:t>
            </a:r>
            <a:r>
              <a:rPr lang="pt-BR" baseline="-25000" dirty="0" smtClean="0"/>
              <a:t>10</a:t>
            </a:r>
            <a:r>
              <a:rPr lang="en-US" dirty="0" smtClean="0"/>
              <a:t>        </a:t>
            </a:r>
            <a:r>
              <a:rPr lang="en-US" dirty="0" smtClean="0">
                <a:solidFill>
                  <a:srgbClr val="FF0000"/>
                </a:solidFill>
              </a:rPr>
              <a:t>8 mol </a:t>
            </a:r>
            <a:r>
              <a:rPr lang="pt-BR" dirty="0" smtClean="0">
                <a:solidFill>
                  <a:srgbClr val="FF0000"/>
                </a:solidFill>
              </a:rPr>
              <a:t>CO</a:t>
            </a:r>
            <a:r>
              <a:rPr lang="pt-BR" baseline="-25000" dirty="0" smtClean="0">
                <a:solidFill>
                  <a:srgbClr val="FF0000"/>
                </a:solidFill>
              </a:rPr>
              <a:t>2</a:t>
            </a:r>
          </a:p>
          <a:p>
            <a:pPr marL="742950" lvl="2" indent="-342900"/>
            <a:r>
              <a:rPr lang="en-US" dirty="0" smtClean="0"/>
              <a:t>8 x (1(12.011) + 2(15.999)) = 352.072				</a:t>
            </a:r>
          </a:p>
          <a:p>
            <a:pPr marL="742950" lvl="2" indent="-342900"/>
            <a:r>
              <a:rPr lang="en-US" u="sng" dirty="0" smtClean="0"/>
              <a:t>2.4 mol </a:t>
            </a:r>
            <a:r>
              <a:rPr lang="pt-BR" u="sng" dirty="0" smtClean="0"/>
              <a:t>C</a:t>
            </a:r>
            <a:r>
              <a:rPr lang="pt-BR" u="sng" baseline="-25000" dirty="0" smtClean="0"/>
              <a:t>4</a:t>
            </a:r>
            <a:r>
              <a:rPr lang="pt-BR" u="sng" dirty="0" smtClean="0"/>
              <a:t>H</a:t>
            </a:r>
            <a:r>
              <a:rPr lang="pt-BR" u="sng" baseline="-25000" dirty="0" smtClean="0"/>
              <a:t>10</a:t>
            </a:r>
            <a:r>
              <a:rPr lang="pt-BR" baseline="-25000" dirty="0" smtClean="0"/>
              <a:t> </a:t>
            </a:r>
            <a:r>
              <a:rPr lang="en-US" dirty="0" smtClean="0"/>
              <a:t> = </a:t>
            </a:r>
            <a:r>
              <a:rPr lang="en-US" u="sng" dirty="0" smtClean="0"/>
              <a:t>      X g </a:t>
            </a:r>
            <a:r>
              <a:rPr lang="pt-BR" u="sng" dirty="0" smtClean="0"/>
              <a:t>CO</a:t>
            </a:r>
            <a:r>
              <a:rPr lang="pt-BR" u="sng" baseline="-25000" dirty="0" smtClean="0"/>
              <a:t>2  </a:t>
            </a:r>
            <a:r>
              <a:rPr lang="pt-BR" u="sng" dirty="0" smtClean="0"/>
              <a:t>     </a:t>
            </a:r>
            <a:r>
              <a:rPr lang="pt-BR" baseline="-25000" dirty="0" smtClean="0"/>
              <a:t>	   				 </a:t>
            </a:r>
            <a:r>
              <a:rPr lang="pt-BR" dirty="0" smtClean="0"/>
              <a:t>                	</a:t>
            </a:r>
            <a:r>
              <a:rPr lang="en-US" dirty="0" smtClean="0"/>
              <a:t>2 mol </a:t>
            </a:r>
            <a:r>
              <a:rPr lang="pt-BR" dirty="0" smtClean="0"/>
              <a:t>C</a:t>
            </a:r>
            <a:r>
              <a:rPr lang="pt-BR" baseline="-25000" dirty="0" smtClean="0"/>
              <a:t>4</a:t>
            </a:r>
            <a:r>
              <a:rPr lang="pt-BR" dirty="0" smtClean="0"/>
              <a:t>H</a:t>
            </a:r>
            <a:r>
              <a:rPr lang="pt-BR" baseline="-25000" dirty="0" smtClean="0"/>
              <a:t>10</a:t>
            </a:r>
            <a:r>
              <a:rPr lang="en-US" dirty="0" smtClean="0"/>
              <a:t>      352.072 g </a:t>
            </a:r>
            <a:r>
              <a:rPr lang="pt-BR" dirty="0" smtClean="0"/>
              <a:t>CO</a:t>
            </a:r>
            <a:r>
              <a:rPr lang="pt-BR" baseline="-25000" dirty="0" smtClean="0"/>
              <a:t>2</a:t>
            </a:r>
            <a:endParaRPr lang="en-US" dirty="0" smtClean="0"/>
          </a:p>
          <a:p>
            <a:pPr marL="742950" lvl="2" indent="-342900"/>
            <a:endParaRPr lang="en-US" dirty="0" smtClean="0"/>
          </a:p>
          <a:p>
            <a:pPr marL="742950" lvl="2" indent="-342900"/>
            <a:endParaRPr lang="en-US" dirty="0" smtClean="0"/>
          </a:p>
          <a:p>
            <a:endParaRPr lang="en-US" dirty="0" smtClean="0"/>
          </a:p>
          <a:p>
            <a:endParaRPr lang="en-US" dirty="0"/>
          </a:p>
        </p:txBody>
      </p:sp>
      <p:sp>
        <p:nvSpPr>
          <p:cNvPr id="5" name="TextBox 4"/>
          <p:cNvSpPr txBox="1"/>
          <p:nvPr/>
        </p:nvSpPr>
        <p:spPr>
          <a:xfrm>
            <a:off x="5410200" y="4038600"/>
            <a:ext cx="3505200" cy="461665"/>
          </a:xfrm>
          <a:prstGeom prst="rect">
            <a:avLst/>
          </a:prstGeom>
          <a:noFill/>
        </p:spPr>
        <p:txBody>
          <a:bodyPr wrap="square" rtlCol="0">
            <a:spAutoFit/>
          </a:bodyPr>
          <a:lstStyle/>
          <a:p>
            <a:r>
              <a:rPr lang="en-US" sz="2400" dirty="0" smtClean="0"/>
              <a:t>X = 422.49 g CO</a:t>
            </a:r>
            <a:r>
              <a:rPr lang="en-US" sz="2400" baseline="-25000" dirty="0" smtClean="0"/>
              <a:t>2</a:t>
            </a:r>
            <a:endParaRPr lang="en-US" sz="2400" baseline="-25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par>
                                <p:cTn id="9" presetID="2" presetClass="entr" presetSubtype="4" fill="hold" nodeType="with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anim calcmode="lin" valueType="num">
                                      <p:cBhvr additive="base">
                                        <p:cTn id="11"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slide(fromBottom)">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2" presetClass="entr" presetSubtype="4"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slide(fromBottom)">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2" presetClass="entr" presetSubtype="4"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slide(fromBottom)">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43" presetClass="entr" presetSubtype="0" fill="hold" grpId="0" nodeType="clickEffect">
                                  <p:stCondLst>
                                    <p:cond delay="0"/>
                                  </p:stCondLst>
                                  <p:childTnLst>
                                    <p:set>
                                      <p:cBhvr>
                                        <p:cTn id="31" dur="1" fill="hold">
                                          <p:stCondLst>
                                            <p:cond delay="0"/>
                                          </p:stCondLst>
                                        </p:cTn>
                                        <p:tgtEl>
                                          <p:spTgt spid="5"/>
                                        </p:tgtEl>
                                        <p:attrNameLst>
                                          <p:attrName>style.visibility</p:attrName>
                                        </p:attrNameLst>
                                      </p:cBhvr>
                                      <p:to>
                                        <p:strVal val="visible"/>
                                      </p:to>
                                    </p:set>
                                    <p:animEffect transition="in" filter="fade">
                                      <p:cBhvr>
                                        <p:cTn id="32" dur="100"/>
                                        <p:tgtEl>
                                          <p:spTgt spid="5"/>
                                        </p:tgtEl>
                                      </p:cBhvr>
                                    </p:animEffect>
                                    <p:anim calcmode="lin" valueType="num">
                                      <p:cBhvr>
                                        <p:cTn id="33" dur="400" fill="hold"/>
                                        <p:tgtEl>
                                          <p:spTgt spid="5"/>
                                        </p:tgtEl>
                                        <p:attrNameLst>
                                          <p:attrName>ppt_x</p:attrName>
                                        </p:attrNameLst>
                                      </p:cBhvr>
                                      <p:tavLst>
                                        <p:tav tm="0">
                                          <p:val>
                                            <p:strVal val="#ppt_x"/>
                                          </p:val>
                                        </p:tav>
                                        <p:tav tm="100000">
                                          <p:val>
                                            <p:strVal val="#ppt_x"/>
                                          </p:val>
                                        </p:tav>
                                      </p:tavLst>
                                    </p:anim>
                                    <p:anim calcmode="lin" valueType="num">
                                      <p:cBhvr>
                                        <p:cTn id="34" dur="400" fill="hold"/>
                                        <p:tgtEl>
                                          <p:spTgt spid="5"/>
                                        </p:tgtEl>
                                        <p:attrNameLst>
                                          <p:attrName>ppt_y</p:attrName>
                                        </p:attrNameLst>
                                      </p:cBhvr>
                                      <p:tavLst>
                                        <p:tav tm="0">
                                          <p:val>
                                            <p:strVal val="#ppt_y+0.31"/>
                                          </p:val>
                                        </p:tav>
                                        <p:tav tm="100000">
                                          <p:val>
                                            <p:strVal val="#ppt_y+0.31"/>
                                          </p:val>
                                        </p:tav>
                                      </p:tavLst>
                                    </p:anim>
                                    <p:anim calcmode="lin" valueType="num">
                                      <p:cBhvr>
                                        <p:cTn id="35" dur="600" decel="50000" fill="hold">
                                          <p:stCondLst>
                                            <p:cond delay="400"/>
                                          </p:stCondLst>
                                        </p:cTn>
                                        <p:tgtEl>
                                          <p:spTgt spid="5"/>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36" dur="600" decel="50000" fill="hold">
                                          <p:stCondLst>
                                            <p:cond delay="400"/>
                                          </p:stCondLst>
                                        </p:cTn>
                                        <p:tgtEl>
                                          <p:spTgt spid="5"/>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Grams to grams</a:t>
            </a:r>
            <a:endParaRPr lang="en-US" dirty="0"/>
          </a:p>
        </p:txBody>
      </p:sp>
      <p:sp>
        <p:nvSpPr>
          <p:cNvPr id="3" name="Content Placeholder 2"/>
          <p:cNvSpPr>
            <a:spLocks noGrp="1"/>
          </p:cNvSpPr>
          <p:nvPr>
            <p:ph idx="1"/>
          </p:nvPr>
        </p:nvSpPr>
        <p:spPr/>
        <p:txBody>
          <a:bodyPr>
            <a:normAutofit/>
          </a:bodyPr>
          <a:lstStyle/>
          <a:p>
            <a:r>
              <a:rPr lang="pt-BR" dirty="0" smtClean="0"/>
              <a:t>2 C</a:t>
            </a:r>
            <a:r>
              <a:rPr lang="pt-BR" baseline="-25000" dirty="0" smtClean="0"/>
              <a:t>4</a:t>
            </a:r>
            <a:r>
              <a:rPr lang="pt-BR" dirty="0" smtClean="0"/>
              <a:t>H</a:t>
            </a:r>
            <a:r>
              <a:rPr lang="pt-BR" baseline="-25000" dirty="0" smtClean="0"/>
              <a:t>10</a:t>
            </a:r>
            <a:r>
              <a:rPr lang="pt-BR" dirty="0" smtClean="0"/>
              <a:t> +  13 O</a:t>
            </a:r>
            <a:r>
              <a:rPr lang="pt-BR" baseline="-25000" dirty="0" smtClean="0"/>
              <a:t>2</a:t>
            </a:r>
            <a:r>
              <a:rPr lang="pt-BR" dirty="0" smtClean="0"/>
              <a:t> </a:t>
            </a:r>
            <a:r>
              <a:rPr lang="pt-BR" dirty="0" smtClean="0">
                <a:sym typeface="Wingdings" pitchFamily="2" charset="2"/>
              </a:rPr>
              <a:t></a:t>
            </a:r>
            <a:r>
              <a:rPr lang="pt-BR" dirty="0" smtClean="0"/>
              <a:t> 8 CO</a:t>
            </a:r>
            <a:r>
              <a:rPr lang="pt-BR" baseline="-25000" dirty="0" smtClean="0"/>
              <a:t>2</a:t>
            </a:r>
            <a:r>
              <a:rPr lang="pt-BR" dirty="0" smtClean="0"/>
              <a:t> +  10 H</a:t>
            </a:r>
            <a:r>
              <a:rPr lang="pt-BR" baseline="-25000" dirty="0" smtClean="0"/>
              <a:t>2</a:t>
            </a:r>
            <a:r>
              <a:rPr lang="pt-BR" dirty="0" smtClean="0"/>
              <a:t>O</a:t>
            </a:r>
            <a:endParaRPr lang="en-US" dirty="0" smtClean="0"/>
          </a:p>
          <a:p>
            <a:pPr lvl="1"/>
            <a:r>
              <a:rPr lang="en-US" dirty="0" smtClean="0"/>
              <a:t>17 g of Oxygen will produce how many grams of Carbon Dioxide? </a:t>
            </a:r>
          </a:p>
          <a:p>
            <a:pPr lvl="1"/>
            <a:r>
              <a:rPr lang="en-US" dirty="0" smtClean="0"/>
              <a:t>Have to substitute on both ends</a:t>
            </a:r>
          </a:p>
          <a:p>
            <a:pPr lvl="2"/>
            <a:r>
              <a:rPr lang="en-US" u="sng" dirty="0" smtClean="0"/>
              <a:t>_17 g O</a:t>
            </a:r>
            <a:r>
              <a:rPr lang="en-US" u="sng" baseline="-25000" dirty="0" smtClean="0"/>
              <a:t>2</a:t>
            </a:r>
            <a:r>
              <a:rPr lang="en-US" u="sng" dirty="0" smtClean="0"/>
              <a:t>_</a:t>
            </a:r>
            <a:r>
              <a:rPr lang="en-US" dirty="0" smtClean="0"/>
              <a:t> = </a:t>
            </a:r>
            <a:r>
              <a:rPr lang="en-US" u="sng" dirty="0" smtClean="0"/>
              <a:t>X </a:t>
            </a:r>
            <a:r>
              <a:rPr lang="en-US" u="sng" dirty="0" smtClean="0"/>
              <a:t>g C</a:t>
            </a:r>
            <a:r>
              <a:rPr lang="pt-BR" u="sng" dirty="0" smtClean="0"/>
              <a:t>O</a:t>
            </a:r>
            <a:r>
              <a:rPr lang="pt-BR" u="sng" baseline="-25000" dirty="0" smtClean="0"/>
              <a:t>2</a:t>
            </a:r>
            <a:r>
              <a:rPr lang="pt-BR" baseline="-25000" dirty="0" smtClean="0"/>
              <a:t>	</a:t>
            </a:r>
            <a:r>
              <a:rPr lang="pt-BR" baseline="-25000" dirty="0" smtClean="0"/>
              <a:t>    </a:t>
            </a:r>
            <a:r>
              <a:rPr lang="pt-BR" baseline="-25000" dirty="0" smtClean="0"/>
              <a:t>	</a:t>
            </a:r>
            <a:r>
              <a:rPr lang="pt-BR" baseline="-25000" dirty="0" smtClean="0"/>
              <a:t>  	</a:t>
            </a:r>
            <a:r>
              <a:rPr lang="pt-BR" baseline="-25000" dirty="0" smtClean="0"/>
              <a:t>		          </a:t>
            </a:r>
            <a:r>
              <a:rPr lang="en-US" dirty="0" smtClean="0">
                <a:solidFill>
                  <a:srgbClr val="FF0000"/>
                </a:solidFill>
              </a:rPr>
              <a:t>13 mol </a:t>
            </a:r>
            <a:r>
              <a:rPr lang="pt-BR" dirty="0" smtClean="0">
                <a:solidFill>
                  <a:srgbClr val="FF0000"/>
                </a:solidFill>
              </a:rPr>
              <a:t>O</a:t>
            </a:r>
            <a:r>
              <a:rPr lang="pt-BR" baseline="-25000" dirty="0" smtClean="0">
                <a:solidFill>
                  <a:srgbClr val="FF0000"/>
                </a:solidFill>
              </a:rPr>
              <a:t>2</a:t>
            </a:r>
            <a:r>
              <a:rPr lang="pt-BR" baseline="-25000" dirty="0" smtClean="0"/>
              <a:t> </a:t>
            </a:r>
            <a:r>
              <a:rPr lang="en-US" dirty="0" smtClean="0"/>
              <a:t> 	</a:t>
            </a:r>
            <a:r>
              <a:rPr lang="en-US" dirty="0" smtClean="0">
                <a:solidFill>
                  <a:srgbClr val="FF0000"/>
                </a:solidFill>
              </a:rPr>
              <a:t>8 mol C</a:t>
            </a:r>
            <a:r>
              <a:rPr lang="pt-BR" dirty="0" smtClean="0">
                <a:solidFill>
                  <a:srgbClr val="FF0000"/>
                </a:solidFill>
              </a:rPr>
              <a:t>O</a:t>
            </a:r>
            <a:r>
              <a:rPr lang="pt-BR" baseline="-25000" dirty="0" smtClean="0">
                <a:solidFill>
                  <a:srgbClr val="FF0000"/>
                </a:solidFill>
              </a:rPr>
              <a:t>2</a:t>
            </a:r>
            <a:endParaRPr lang="en-US" dirty="0" smtClean="0">
              <a:solidFill>
                <a:srgbClr val="FF0000"/>
              </a:solidFill>
            </a:endParaRPr>
          </a:p>
          <a:p>
            <a:pPr lvl="2"/>
            <a:r>
              <a:rPr lang="en-US" dirty="0" smtClean="0"/>
              <a:t>13 x 2(15.999) = 415.974</a:t>
            </a:r>
          </a:p>
          <a:p>
            <a:pPr lvl="2"/>
            <a:r>
              <a:rPr lang="en-US" dirty="0" smtClean="0"/>
              <a:t>8 x (1(12.011) + 2(15.999)) = 352.072</a:t>
            </a:r>
          </a:p>
          <a:p>
            <a:pPr lvl="2"/>
            <a:r>
              <a:rPr lang="en-US" u="sng" dirty="0" smtClean="0"/>
              <a:t>    17 g </a:t>
            </a:r>
            <a:r>
              <a:rPr lang="pt-BR" u="sng" dirty="0" smtClean="0"/>
              <a:t>O</a:t>
            </a:r>
            <a:r>
              <a:rPr lang="pt-BR" u="sng" baseline="-25000" dirty="0" smtClean="0"/>
              <a:t>2        </a:t>
            </a:r>
            <a:r>
              <a:rPr lang="en-US" dirty="0" smtClean="0"/>
              <a:t>= </a:t>
            </a:r>
            <a:r>
              <a:rPr lang="en-US" u="sng" dirty="0" smtClean="0"/>
              <a:t>       X g C</a:t>
            </a:r>
            <a:r>
              <a:rPr lang="pt-BR" u="sng" dirty="0" smtClean="0"/>
              <a:t>O</a:t>
            </a:r>
            <a:r>
              <a:rPr lang="pt-BR" u="sng" baseline="-25000" dirty="0" smtClean="0"/>
              <a:t>2</a:t>
            </a:r>
            <a:r>
              <a:rPr lang="en-US" u="sng" dirty="0" smtClean="0"/>
              <a:t> 	</a:t>
            </a:r>
            <a:r>
              <a:rPr lang="en-US" dirty="0" smtClean="0"/>
              <a:t>			            415.974 g </a:t>
            </a:r>
            <a:r>
              <a:rPr lang="pt-BR" dirty="0" smtClean="0"/>
              <a:t>O</a:t>
            </a:r>
            <a:r>
              <a:rPr lang="pt-BR" baseline="-25000" dirty="0" smtClean="0"/>
              <a:t>2   </a:t>
            </a:r>
            <a:r>
              <a:rPr lang="en-US" dirty="0" smtClean="0"/>
              <a:t>352.072 g C</a:t>
            </a:r>
            <a:r>
              <a:rPr lang="pt-BR" dirty="0" smtClean="0"/>
              <a:t>O</a:t>
            </a:r>
            <a:r>
              <a:rPr lang="pt-BR" baseline="-25000" dirty="0" smtClean="0"/>
              <a:t>2</a:t>
            </a:r>
            <a:endParaRPr lang="en-US" dirty="0" smtClean="0"/>
          </a:p>
          <a:p>
            <a:pPr lvl="2"/>
            <a:endParaRPr lang="en-US" dirty="0" smtClean="0"/>
          </a:p>
        </p:txBody>
      </p:sp>
      <p:sp>
        <p:nvSpPr>
          <p:cNvPr id="4" name="TextBox 3"/>
          <p:cNvSpPr txBox="1"/>
          <p:nvPr/>
        </p:nvSpPr>
        <p:spPr>
          <a:xfrm>
            <a:off x="5638800" y="5486400"/>
            <a:ext cx="3505200" cy="461665"/>
          </a:xfrm>
          <a:prstGeom prst="rect">
            <a:avLst/>
          </a:prstGeom>
          <a:noFill/>
        </p:spPr>
        <p:txBody>
          <a:bodyPr wrap="square" rtlCol="0">
            <a:spAutoFit/>
          </a:bodyPr>
          <a:lstStyle/>
          <a:p>
            <a:r>
              <a:rPr lang="en-US" sz="2400" dirty="0" smtClean="0"/>
              <a:t>X = 14.39 g CO</a:t>
            </a:r>
            <a:r>
              <a:rPr lang="en-US" sz="2400" baseline="-25000" dirty="0" smtClean="0"/>
              <a:t>2</a:t>
            </a:r>
            <a:endParaRPr lang="en-US" sz="2400" baseline="-25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slide(fromBottom)">
                                      <p:cBhvr>
                                        <p:cTn id="7" dur="500"/>
                                        <p:tgtEl>
                                          <p:spTgt spid="3">
                                            <p:txEl>
                                              <p:pRg st="0" end="0"/>
                                            </p:txEl>
                                          </p:spTgt>
                                        </p:tgtEl>
                                      </p:cBhvr>
                                    </p:animEffect>
                                  </p:childTnLst>
                                </p:cTn>
                              </p:par>
                              <p:par>
                                <p:cTn id="8" presetID="12" presetClass="entr" presetSubtype="4"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slide(fromBottom)">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2" presetClass="entr" presetSubtype="4"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slide(fromBottom)">
                                      <p:cBhvr>
                                        <p:cTn id="15" dur="500"/>
                                        <p:tgtEl>
                                          <p:spTgt spid="3">
                                            <p:txEl>
                                              <p:pRg st="2" end="2"/>
                                            </p:txEl>
                                          </p:spTgt>
                                        </p:tgtEl>
                                      </p:cBhvr>
                                    </p:animEffect>
                                  </p:childTnLst>
                                </p:cTn>
                              </p:par>
                            </p:childTnLst>
                          </p:cTn>
                        </p:par>
                      </p:childTnLst>
                    </p:cTn>
                  </p:par>
                  <p:par>
                    <p:cTn id="16" fill="hold">
                      <p:stCondLst>
                        <p:cond delay="indefinite"/>
                      </p:stCondLst>
                      <p:childTnLst>
                        <p:par>
                          <p:cTn id="17" fill="hold">
                            <p:stCondLst>
                              <p:cond delay="0"/>
                            </p:stCondLst>
                            <p:childTnLst>
                              <p:par>
                                <p:cTn id="18" presetID="12" presetClass="entr" presetSubtype="4" fill="hold" nodeType="clickEffect">
                                  <p:stCondLst>
                                    <p:cond delay="0"/>
                                  </p:stCondLst>
                                  <p:childTnLst>
                                    <p:set>
                                      <p:cBhvr>
                                        <p:cTn id="19" dur="1" fill="hold">
                                          <p:stCondLst>
                                            <p:cond delay="0"/>
                                          </p:stCondLst>
                                        </p:cTn>
                                        <p:tgtEl>
                                          <p:spTgt spid="3">
                                            <p:txEl>
                                              <p:pRg st="3" end="3"/>
                                            </p:txEl>
                                          </p:spTgt>
                                        </p:tgtEl>
                                        <p:attrNameLst>
                                          <p:attrName>style.visibility</p:attrName>
                                        </p:attrNameLst>
                                      </p:cBhvr>
                                      <p:to>
                                        <p:strVal val="visible"/>
                                      </p:to>
                                    </p:set>
                                    <p:animEffect transition="in" filter="slide(fromBottom)">
                                      <p:cBhvr>
                                        <p:cTn id="20" dur="500"/>
                                        <p:tgtEl>
                                          <p:spTgt spid="3">
                                            <p:txEl>
                                              <p:pRg st="3" end="3"/>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12" presetClass="entr" presetSubtype="4" fill="hold"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Effect transition="in" filter="slide(fromBottom)">
                                      <p:cBhvr>
                                        <p:cTn id="25" dur="500"/>
                                        <p:tgtEl>
                                          <p:spTgt spid="3">
                                            <p:txEl>
                                              <p:pRg st="4" end="4"/>
                                            </p:txEl>
                                          </p:spTgt>
                                        </p:tgtEl>
                                      </p:cBhvr>
                                    </p:animEffect>
                                  </p:childTnLst>
                                </p:cTn>
                              </p:par>
                              <p:par>
                                <p:cTn id="26" presetID="12" presetClass="entr" presetSubtype="4" fill="hold" nodeType="withEffect">
                                  <p:stCondLst>
                                    <p:cond delay="0"/>
                                  </p:stCondLst>
                                  <p:childTnLst>
                                    <p:set>
                                      <p:cBhvr>
                                        <p:cTn id="27" dur="1" fill="hold">
                                          <p:stCondLst>
                                            <p:cond delay="0"/>
                                          </p:stCondLst>
                                        </p:cTn>
                                        <p:tgtEl>
                                          <p:spTgt spid="3">
                                            <p:txEl>
                                              <p:pRg st="5" end="5"/>
                                            </p:txEl>
                                          </p:spTgt>
                                        </p:tgtEl>
                                        <p:attrNameLst>
                                          <p:attrName>style.visibility</p:attrName>
                                        </p:attrNameLst>
                                      </p:cBhvr>
                                      <p:to>
                                        <p:strVal val="visible"/>
                                      </p:to>
                                    </p:set>
                                    <p:animEffect transition="in" filter="slide(fromBottom)">
                                      <p:cBhvr>
                                        <p:cTn id="28" dur="500"/>
                                        <p:tgtEl>
                                          <p:spTgt spid="3">
                                            <p:txEl>
                                              <p:pRg st="5" end="5"/>
                                            </p:txEl>
                                          </p:spTgt>
                                        </p:tgtEl>
                                      </p:cBhvr>
                                    </p:animEffect>
                                  </p:childTnLst>
                                </p:cTn>
                              </p:par>
                            </p:childTnLst>
                          </p:cTn>
                        </p:par>
                      </p:childTnLst>
                    </p:cTn>
                  </p:par>
                  <p:par>
                    <p:cTn id="29" fill="hold">
                      <p:stCondLst>
                        <p:cond delay="indefinite"/>
                      </p:stCondLst>
                      <p:childTnLst>
                        <p:par>
                          <p:cTn id="30" fill="hold">
                            <p:stCondLst>
                              <p:cond delay="0"/>
                            </p:stCondLst>
                            <p:childTnLst>
                              <p:par>
                                <p:cTn id="31" presetID="12" presetClass="entr" presetSubtype="4" fill="hold" nodeType="clickEffect">
                                  <p:stCondLst>
                                    <p:cond delay="0"/>
                                  </p:stCondLst>
                                  <p:childTnLst>
                                    <p:set>
                                      <p:cBhvr>
                                        <p:cTn id="32" dur="1" fill="hold">
                                          <p:stCondLst>
                                            <p:cond delay="0"/>
                                          </p:stCondLst>
                                        </p:cTn>
                                        <p:tgtEl>
                                          <p:spTgt spid="3">
                                            <p:txEl>
                                              <p:pRg st="6" end="6"/>
                                            </p:txEl>
                                          </p:spTgt>
                                        </p:tgtEl>
                                        <p:attrNameLst>
                                          <p:attrName>style.visibility</p:attrName>
                                        </p:attrNameLst>
                                      </p:cBhvr>
                                      <p:to>
                                        <p:strVal val="visible"/>
                                      </p:to>
                                    </p:set>
                                    <p:animEffect transition="in" filter="slide(fromBottom)">
                                      <p:cBhvr>
                                        <p:cTn id="33" dur="500"/>
                                        <p:tgtEl>
                                          <p:spTgt spid="3">
                                            <p:txEl>
                                              <p:pRg st="6" end="6"/>
                                            </p:txEl>
                                          </p:spTgt>
                                        </p:tgtEl>
                                      </p:cBhvr>
                                    </p:animEffect>
                                  </p:childTnLst>
                                </p:cTn>
                              </p:par>
                            </p:childTnLst>
                          </p:cTn>
                        </p:par>
                      </p:childTnLst>
                    </p:cTn>
                  </p:par>
                  <p:par>
                    <p:cTn id="34" fill="hold">
                      <p:stCondLst>
                        <p:cond delay="indefinite"/>
                      </p:stCondLst>
                      <p:childTnLst>
                        <p:par>
                          <p:cTn id="35" fill="hold">
                            <p:stCondLst>
                              <p:cond delay="0"/>
                            </p:stCondLst>
                            <p:childTnLst>
                              <p:par>
                                <p:cTn id="36" presetID="43" presetClass="entr" presetSubtype="0" fill="hold" grpId="0" nodeType="clickEffect">
                                  <p:stCondLst>
                                    <p:cond delay="0"/>
                                  </p:stCondLst>
                                  <p:childTnLst>
                                    <p:set>
                                      <p:cBhvr>
                                        <p:cTn id="37" dur="1" fill="hold">
                                          <p:stCondLst>
                                            <p:cond delay="0"/>
                                          </p:stCondLst>
                                        </p:cTn>
                                        <p:tgtEl>
                                          <p:spTgt spid="4"/>
                                        </p:tgtEl>
                                        <p:attrNameLst>
                                          <p:attrName>style.visibility</p:attrName>
                                        </p:attrNameLst>
                                      </p:cBhvr>
                                      <p:to>
                                        <p:strVal val="visible"/>
                                      </p:to>
                                    </p:set>
                                    <p:animEffect transition="in" filter="fade">
                                      <p:cBhvr>
                                        <p:cTn id="38" dur="100"/>
                                        <p:tgtEl>
                                          <p:spTgt spid="4"/>
                                        </p:tgtEl>
                                      </p:cBhvr>
                                    </p:animEffect>
                                    <p:anim calcmode="lin" valueType="num">
                                      <p:cBhvr>
                                        <p:cTn id="39" dur="400" fill="hold"/>
                                        <p:tgtEl>
                                          <p:spTgt spid="4"/>
                                        </p:tgtEl>
                                        <p:attrNameLst>
                                          <p:attrName>ppt_x</p:attrName>
                                        </p:attrNameLst>
                                      </p:cBhvr>
                                      <p:tavLst>
                                        <p:tav tm="0">
                                          <p:val>
                                            <p:strVal val="#ppt_x"/>
                                          </p:val>
                                        </p:tav>
                                        <p:tav tm="100000">
                                          <p:val>
                                            <p:strVal val="#ppt_x"/>
                                          </p:val>
                                        </p:tav>
                                      </p:tavLst>
                                    </p:anim>
                                    <p:anim calcmode="lin" valueType="num">
                                      <p:cBhvr>
                                        <p:cTn id="40" dur="400" fill="hold"/>
                                        <p:tgtEl>
                                          <p:spTgt spid="4"/>
                                        </p:tgtEl>
                                        <p:attrNameLst>
                                          <p:attrName>ppt_y</p:attrName>
                                        </p:attrNameLst>
                                      </p:cBhvr>
                                      <p:tavLst>
                                        <p:tav tm="0">
                                          <p:val>
                                            <p:strVal val="#ppt_y+0.31"/>
                                          </p:val>
                                        </p:tav>
                                        <p:tav tm="100000">
                                          <p:val>
                                            <p:strVal val="#ppt_y+0.31"/>
                                          </p:val>
                                        </p:tav>
                                      </p:tavLst>
                                    </p:anim>
                                    <p:anim calcmode="lin" valueType="num">
                                      <p:cBhvr>
                                        <p:cTn id="41" dur="600" decel="50000" fill="hold">
                                          <p:stCondLst>
                                            <p:cond delay="400"/>
                                          </p:stCondLst>
                                        </p:cTn>
                                        <p:tgtEl>
                                          <p:spTgt spid="4"/>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42" dur="600" decel="50000" fill="hold">
                                          <p:stCondLst>
                                            <p:cond delay="400"/>
                                          </p:stCondLst>
                                        </p:cTn>
                                        <p:tgtEl>
                                          <p:spTgt spid="4"/>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Volume to moles</a:t>
            </a:r>
            <a:endParaRPr lang="en-US" dirty="0"/>
          </a:p>
        </p:txBody>
      </p:sp>
      <p:sp>
        <p:nvSpPr>
          <p:cNvPr id="3" name="Content Placeholder 2"/>
          <p:cNvSpPr>
            <a:spLocks noGrp="1"/>
          </p:cNvSpPr>
          <p:nvPr>
            <p:ph idx="1"/>
          </p:nvPr>
        </p:nvSpPr>
        <p:spPr>
          <a:xfrm>
            <a:off x="0" y="1600200"/>
            <a:ext cx="9144000" cy="5257800"/>
          </a:xfrm>
        </p:spPr>
        <p:txBody>
          <a:bodyPr>
            <a:normAutofit fontScale="92500" lnSpcReduction="20000"/>
          </a:bodyPr>
          <a:lstStyle/>
          <a:p>
            <a:r>
              <a:rPr lang="pt-BR" dirty="0" smtClean="0"/>
              <a:t>2 C</a:t>
            </a:r>
            <a:r>
              <a:rPr lang="pt-BR" baseline="-25000" dirty="0" smtClean="0"/>
              <a:t>4</a:t>
            </a:r>
            <a:r>
              <a:rPr lang="pt-BR" dirty="0" smtClean="0"/>
              <a:t>H</a:t>
            </a:r>
            <a:r>
              <a:rPr lang="pt-BR" baseline="-25000" dirty="0" smtClean="0"/>
              <a:t>10</a:t>
            </a:r>
            <a:r>
              <a:rPr lang="pt-BR" dirty="0" smtClean="0"/>
              <a:t> +  13 O</a:t>
            </a:r>
            <a:r>
              <a:rPr lang="pt-BR" baseline="-25000" dirty="0" smtClean="0"/>
              <a:t>2</a:t>
            </a:r>
            <a:r>
              <a:rPr lang="pt-BR" dirty="0" smtClean="0"/>
              <a:t> </a:t>
            </a:r>
            <a:r>
              <a:rPr lang="pt-BR" dirty="0" smtClean="0">
                <a:sym typeface="Wingdings" pitchFamily="2" charset="2"/>
              </a:rPr>
              <a:t></a:t>
            </a:r>
            <a:r>
              <a:rPr lang="pt-BR" dirty="0" smtClean="0"/>
              <a:t> 8 CO</a:t>
            </a:r>
            <a:r>
              <a:rPr lang="pt-BR" baseline="-25000" dirty="0" smtClean="0"/>
              <a:t>2</a:t>
            </a:r>
            <a:r>
              <a:rPr lang="pt-BR" dirty="0" smtClean="0"/>
              <a:t> +  10 H</a:t>
            </a:r>
            <a:r>
              <a:rPr lang="pt-BR" baseline="-25000" dirty="0" smtClean="0"/>
              <a:t>2</a:t>
            </a:r>
            <a:r>
              <a:rPr lang="pt-BR" dirty="0" smtClean="0"/>
              <a:t>O</a:t>
            </a:r>
            <a:endParaRPr lang="en-US" dirty="0" smtClean="0"/>
          </a:p>
          <a:p>
            <a:pPr lvl="1"/>
            <a:r>
              <a:rPr lang="en-US" dirty="0" smtClean="0"/>
              <a:t>How many liters of CO</a:t>
            </a:r>
            <a:r>
              <a:rPr lang="en-US" baseline="-25000" dirty="0" smtClean="0"/>
              <a:t>2</a:t>
            </a:r>
            <a:r>
              <a:rPr lang="en-US" dirty="0" smtClean="0"/>
              <a:t> gas are produced by 5 mol of </a:t>
            </a:r>
            <a:r>
              <a:rPr lang="pt-BR" dirty="0" smtClean="0"/>
              <a:t>C</a:t>
            </a:r>
            <a:r>
              <a:rPr lang="pt-BR" baseline="-25000" dirty="0" smtClean="0"/>
              <a:t>4</a:t>
            </a:r>
            <a:r>
              <a:rPr lang="pt-BR" dirty="0" smtClean="0"/>
              <a:t>H</a:t>
            </a:r>
            <a:r>
              <a:rPr lang="pt-BR" baseline="-25000" dirty="0" smtClean="0"/>
              <a:t>10</a:t>
            </a:r>
            <a:r>
              <a:rPr lang="en-US" dirty="0" smtClean="0"/>
              <a:t>?  </a:t>
            </a:r>
          </a:p>
          <a:p>
            <a:pPr lvl="1"/>
            <a:r>
              <a:rPr lang="en-US" dirty="0" smtClean="0"/>
              <a:t>Good luck measuring the weight of a gas! Gasses are usually dealt with in volume.</a:t>
            </a:r>
          </a:p>
          <a:p>
            <a:pPr lvl="1"/>
            <a:r>
              <a:rPr lang="en-US" b="1" dirty="0" smtClean="0"/>
              <a:t>22.4 L of any gas (at standard pressure) = 1 mol of that substance.</a:t>
            </a:r>
          </a:p>
          <a:p>
            <a:pPr lvl="2"/>
            <a:r>
              <a:rPr lang="en-US" u="sng" dirty="0" smtClean="0"/>
              <a:t>5 mol </a:t>
            </a:r>
            <a:r>
              <a:rPr lang="pt-BR" u="sng" dirty="0" smtClean="0"/>
              <a:t>C</a:t>
            </a:r>
            <a:r>
              <a:rPr lang="pt-BR" u="sng" baseline="-25000" dirty="0" smtClean="0"/>
              <a:t>4</a:t>
            </a:r>
            <a:r>
              <a:rPr lang="pt-BR" u="sng" dirty="0" smtClean="0"/>
              <a:t>H</a:t>
            </a:r>
            <a:r>
              <a:rPr lang="pt-BR" u="sng" baseline="-25000" dirty="0" smtClean="0"/>
              <a:t>10 </a:t>
            </a:r>
            <a:r>
              <a:rPr lang="en-US" dirty="0" smtClean="0"/>
              <a:t>= _</a:t>
            </a:r>
            <a:r>
              <a:rPr lang="en-US" u="sng" dirty="0" smtClean="0"/>
              <a:t>X L CO</a:t>
            </a:r>
            <a:r>
              <a:rPr lang="en-US" u="sng" baseline="-25000" dirty="0" smtClean="0"/>
              <a:t>2</a:t>
            </a:r>
            <a:r>
              <a:rPr lang="en-US" b="1" u="sng" dirty="0" smtClean="0"/>
              <a:t>_</a:t>
            </a:r>
            <a:r>
              <a:rPr lang="en-US" baseline="-25000" dirty="0" smtClean="0"/>
              <a:t>					</a:t>
            </a:r>
            <a:r>
              <a:rPr lang="en-US" dirty="0" smtClean="0"/>
              <a:t>           2 mol </a:t>
            </a:r>
            <a:r>
              <a:rPr lang="pt-BR" dirty="0" smtClean="0"/>
              <a:t>C</a:t>
            </a:r>
            <a:r>
              <a:rPr lang="pt-BR" baseline="-25000" dirty="0" smtClean="0"/>
              <a:t>4</a:t>
            </a:r>
            <a:r>
              <a:rPr lang="pt-BR" dirty="0" smtClean="0"/>
              <a:t>H</a:t>
            </a:r>
            <a:r>
              <a:rPr lang="pt-BR" baseline="-25000" dirty="0" smtClean="0"/>
              <a:t>10    </a:t>
            </a:r>
            <a:r>
              <a:rPr lang="en-US" dirty="0" smtClean="0"/>
              <a:t> </a:t>
            </a:r>
            <a:r>
              <a:rPr lang="en-US" dirty="0" smtClean="0">
                <a:solidFill>
                  <a:srgbClr val="FF0000"/>
                </a:solidFill>
              </a:rPr>
              <a:t>8 mol CO</a:t>
            </a:r>
            <a:r>
              <a:rPr lang="en-US" baseline="-25000" dirty="0" smtClean="0">
                <a:solidFill>
                  <a:srgbClr val="FF0000"/>
                </a:solidFill>
              </a:rPr>
              <a:t>2</a:t>
            </a:r>
          </a:p>
          <a:p>
            <a:pPr lvl="2"/>
            <a:r>
              <a:rPr lang="en-US" dirty="0" smtClean="0"/>
              <a:t>8 x 22.4 = 179.2</a:t>
            </a:r>
          </a:p>
          <a:p>
            <a:pPr lvl="2"/>
            <a:r>
              <a:rPr lang="en-US" u="sng" dirty="0" smtClean="0"/>
              <a:t>5 mol </a:t>
            </a:r>
            <a:r>
              <a:rPr lang="pt-BR" u="sng" dirty="0" smtClean="0"/>
              <a:t>C</a:t>
            </a:r>
            <a:r>
              <a:rPr lang="pt-BR" u="sng" baseline="-25000" dirty="0" smtClean="0"/>
              <a:t>4</a:t>
            </a:r>
            <a:r>
              <a:rPr lang="pt-BR" u="sng" dirty="0" smtClean="0"/>
              <a:t>H</a:t>
            </a:r>
            <a:r>
              <a:rPr lang="pt-BR" u="sng" baseline="-25000" dirty="0" smtClean="0"/>
              <a:t>10 </a:t>
            </a:r>
            <a:r>
              <a:rPr lang="pt-BR" baseline="-25000" dirty="0" smtClean="0"/>
              <a:t> </a:t>
            </a:r>
            <a:r>
              <a:rPr lang="en-US" dirty="0" smtClean="0"/>
              <a:t>=  </a:t>
            </a:r>
            <a:r>
              <a:rPr lang="en-US" u="sng" dirty="0" smtClean="0"/>
              <a:t>  X L CO</a:t>
            </a:r>
            <a:r>
              <a:rPr lang="en-US" u="sng" baseline="-25000" dirty="0" smtClean="0"/>
              <a:t>2       </a:t>
            </a:r>
            <a:r>
              <a:rPr lang="en-US" baseline="-25000" dirty="0" smtClean="0"/>
              <a:t>			 </a:t>
            </a:r>
            <a:r>
              <a:rPr lang="en-US" dirty="0" smtClean="0"/>
              <a:t>                                      2 mol </a:t>
            </a:r>
            <a:r>
              <a:rPr lang="pt-BR" dirty="0" smtClean="0"/>
              <a:t>C</a:t>
            </a:r>
            <a:r>
              <a:rPr lang="pt-BR" baseline="-25000" dirty="0" smtClean="0"/>
              <a:t>4</a:t>
            </a:r>
            <a:r>
              <a:rPr lang="pt-BR" dirty="0" smtClean="0"/>
              <a:t>H</a:t>
            </a:r>
            <a:r>
              <a:rPr lang="pt-BR" baseline="-25000" dirty="0" smtClean="0"/>
              <a:t>10  </a:t>
            </a:r>
            <a:r>
              <a:rPr lang="en-US" dirty="0" smtClean="0"/>
              <a:t>= 179.2 L CO</a:t>
            </a:r>
            <a:r>
              <a:rPr lang="en-US" baseline="-25000" dirty="0" smtClean="0"/>
              <a:t>2</a:t>
            </a:r>
          </a:p>
          <a:p>
            <a:pPr lvl="2"/>
            <a:endParaRPr lang="en-US" baseline="-25000" dirty="0" smtClean="0"/>
          </a:p>
          <a:p>
            <a:r>
              <a:rPr lang="en-US" dirty="0" smtClean="0"/>
              <a:t>(Moles to volume would be the same but the left side would have the substitution)</a:t>
            </a:r>
            <a:endParaRPr lang="en-US" baseline="-25000" dirty="0" smtClean="0"/>
          </a:p>
          <a:p>
            <a:pPr lvl="1">
              <a:buNone/>
            </a:pPr>
            <a:endParaRPr lang="en-US" baseline="-25000" dirty="0" smtClean="0"/>
          </a:p>
          <a:p>
            <a:pPr lvl="2"/>
            <a:endParaRPr lang="en-US" baseline="-25000" dirty="0" smtClean="0"/>
          </a:p>
          <a:p>
            <a:pPr lvl="2"/>
            <a:endParaRPr lang="en-US" baseline="-25000" dirty="0" smtClean="0"/>
          </a:p>
          <a:p>
            <a:pPr lvl="1"/>
            <a:endParaRPr lang="en-US" dirty="0" smtClean="0"/>
          </a:p>
          <a:p>
            <a:pPr lvl="1"/>
            <a:endParaRPr lang="en-US" dirty="0" smtClean="0"/>
          </a:p>
          <a:p>
            <a:endParaRPr lang="en-US" dirty="0"/>
          </a:p>
        </p:txBody>
      </p:sp>
      <p:sp>
        <p:nvSpPr>
          <p:cNvPr id="4" name="TextBox 3"/>
          <p:cNvSpPr txBox="1"/>
          <p:nvPr/>
        </p:nvSpPr>
        <p:spPr>
          <a:xfrm>
            <a:off x="4724400" y="4876800"/>
            <a:ext cx="3505200" cy="461665"/>
          </a:xfrm>
          <a:prstGeom prst="rect">
            <a:avLst/>
          </a:prstGeom>
          <a:noFill/>
        </p:spPr>
        <p:txBody>
          <a:bodyPr wrap="square" rtlCol="0">
            <a:spAutoFit/>
          </a:bodyPr>
          <a:lstStyle/>
          <a:p>
            <a:r>
              <a:rPr lang="en-US" sz="2400" dirty="0" smtClean="0"/>
              <a:t>X = 448 L CO</a:t>
            </a:r>
            <a:r>
              <a:rPr lang="en-US" sz="2400" baseline="-25000" dirty="0" smtClean="0"/>
              <a:t>2</a:t>
            </a:r>
            <a:endParaRPr lang="en-US" sz="2400" baseline="-25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dissolve">
                                      <p:cBhvr>
                                        <p:cTn id="7" dur="500"/>
                                        <p:tgtEl>
                                          <p:spTgt spid="3">
                                            <p:txEl>
                                              <p:pRg st="0" end="0"/>
                                            </p:txEl>
                                          </p:spTgt>
                                        </p:tgtEl>
                                      </p:cBhvr>
                                    </p:animEffect>
                                  </p:childTnLst>
                                </p:cTn>
                              </p:par>
                              <p:par>
                                <p:cTn id="8" presetID="9" presetClass="entr" presetSubtype="0"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dissolve">
                                      <p:cBhvr>
                                        <p:cTn id="10" dur="500"/>
                                        <p:tgtEl>
                                          <p:spTgt spid="3">
                                            <p:txEl>
                                              <p:pRg st="1" end="1"/>
                                            </p:txEl>
                                          </p:spTgt>
                                        </p:tgtEl>
                                      </p:cBhvr>
                                    </p:animEffect>
                                  </p:childTnLst>
                                </p:cTn>
                              </p:par>
                              <p:par>
                                <p:cTn id="11" presetID="9" presetClass="entr" presetSubtype="0"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dissolve">
                                      <p:cBhvr>
                                        <p:cTn id="13" dur="500"/>
                                        <p:tgtEl>
                                          <p:spTgt spid="3">
                                            <p:txEl>
                                              <p:pRg st="2" end="2"/>
                                            </p:txEl>
                                          </p:spTgt>
                                        </p:tgtEl>
                                      </p:cBhvr>
                                    </p:animEffect>
                                  </p:childTnLst>
                                </p:cTn>
                              </p:par>
                              <p:par>
                                <p:cTn id="14" presetID="9" presetClass="entr" presetSubtype="0" fill="hold"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dissolve">
                                      <p:cBhvr>
                                        <p:cTn id="16" dur="500"/>
                                        <p:tgtEl>
                                          <p:spTgt spid="3">
                                            <p:txEl>
                                              <p:pRg st="3" end="3"/>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9" presetClass="entr" presetSubtype="0" fill="hold" nodeType="click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Effect transition="in" filter="dissolve">
                                      <p:cBhvr>
                                        <p:cTn id="21" dur="500"/>
                                        <p:tgtEl>
                                          <p:spTgt spid="3">
                                            <p:txEl>
                                              <p:pRg st="4" end="4"/>
                                            </p:txEl>
                                          </p:spTgt>
                                        </p:tgtEl>
                                      </p:cBhvr>
                                    </p:animEffect>
                                  </p:childTnLst>
                                </p:cTn>
                              </p:par>
                            </p:childTnLst>
                          </p:cTn>
                        </p:par>
                      </p:childTnLst>
                    </p:cTn>
                  </p:par>
                  <p:par>
                    <p:cTn id="22" fill="hold">
                      <p:stCondLst>
                        <p:cond delay="indefinite"/>
                      </p:stCondLst>
                      <p:childTnLst>
                        <p:par>
                          <p:cTn id="23" fill="hold">
                            <p:stCondLst>
                              <p:cond delay="0"/>
                            </p:stCondLst>
                            <p:childTnLst>
                              <p:par>
                                <p:cTn id="24" presetID="9" presetClass="entr" presetSubtype="0" fill="hold" nodeType="clickEffect">
                                  <p:stCondLst>
                                    <p:cond delay="0"/>
                                  </p:stCondLst>
                                  <p:childTnLst>
                                    <p:set>
                                      <p:cBhvr>
                                        <p:cTn id="25" dur="1" fill="hold">
                                          <p:stCondLst>
                                            <p:cond delay="0"/>
                                          </p:stCondLst>
                                        </p:cTn>
                                        <p:tgtEl>
                                          <p:spTgt spid="3">
                                            <p:txEl>
                                              <p:pRg st="5" end="5"/>
                                            </p:txEl>
                                          </p:spTgt>
                                        </p:tgtEl>
                                        <p:attrNameLst>
                                          <p:attrName>style.visibility</p:attrName>
                                        </p:attrNameLst>
                                      </p:cBhvr>
                                      <p:to>
                                        <p:strVal val="visible"/>
                                      </p:to>
                                    </p:set>
                                    <p:animEffect transition="in" filter="dissolve">
                                      <p:cBhvr>
                                        <p:cTn id="26" dur="500"/>
                                        <p:tgtEl>
                                          <p:spTgt spid="3">
                                            <p:txEl>
                                              <p:pRg st="5" end="5"/>
                                            </p:txEl>
                                          </p:spTgt>
                                        </p:tgtEl>
                                      </p:cBhvr>
                                    </p:animEffect>
                                  </p:childTnLst>
                                </p:cTn>
                              </p:par>
                            </p:childTnLst>
                          </p:cTn>
                        </p:par>
                      </p:childTnLst>
                    </p:cTn>
                  </p:par>
                  <p:par>
                    <p:cTn id="27" fill="hold">
                      <p:stCondLst>
                        <p:cond delay="indefinite"/>
                      </p:stCondLst>
                      <p:childTnLst>
                        <p:par>
                          <p:cTn id="28" fill="hold">
                            <p:stCondLst>
                              <p:cond delay="0"/>
                            </p:stCondLst>
                            <p:childTnLst>
                              <p:par>
                                <p:cTn id="29" presetID="9" presetClass="entr" presetSubtype="0" fill="hold"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animEffect transition="in" filter="dissolve">
                                      <p:cBhvr>
                                        <p:cTn id="31" dur="500"/>
                                        <p:tgtEl>
                                          <p:spTgt spid="3">
                                            <p:txEl>
                                              <p:pRg st="6" end="6"/>
                                            </p:txEl>
                                          </p:spTgt>
                                        </p:tgtEl>
                                      </p:cBhvr>
                                    </p:animEffect>
                                  </p:childTnLst>
                                </p:cTn>
                              </p:par>
                            </p:childTnLst>
                          </p:cTn>
                        </p:par>
                      </p:childTnLst>
                    </p:cTn>
                  </p:par>
                  <p:par>
                    <p:cTn id="32" fill="hold">
                      <p:stCondLst>
                        <p:cond delay="indefinite"/>
                      </p:stCondLst>
                      <p:childTnLst>
                        <p:par>
                          <p:cTn id="33" fill="hold">
                            <p:stCondLst>
                              <p:cond delay="0"/>
                            </p:stCondLst>
                            <p:childTnLst>
                              <p:par>
                                <p:cTn id="34" presetID="9" presetClass="entr" presetSubtype="0" fill="hold" nodeType="clickEffect">
                                  <p:stCondLst>
                                    <p:cond delay="0"/>
                                  </p:stCondLst>
                                  <p:childTnLst>
                                    <p:set>
                                      <p:cBhvr>
                                        <p:cTn id="35" dur="1" fill="hold">
                                          <p:stCondLst>
                                            <p:cond delay="0"/>
                                          </p:stCondLst>
                                        </p:cTn>
                                        <p:tgtEl>
                                          <p:spTgt spid="3">
                                            <p:txEl>
                                              <p:pRg st="8" end="8"/>
                                            </p:txEl>
                                          </p:spTgt>
                                        </p:tgtEl>
                                        <p:attrNameLst>
                                          <p:attrName>style.visibility</p:attrName>
                                        </p:attrNameLst>
                                      </p:cBhvr>
                                      <p:to>
                                        <p:strVal val="visible"/>
                                      </p:to>
                                    </p:set>
                                    <p:animEffect transition="in" filter="dissolve">
                                      <p:cBhvr>
                                        <p:cTn id="36" dur="500"/>
                                        <p:tgtEl>
                                          <p:spTgt spid="3">
                                            <p:txEl>
                                              <p:pRg st="8" end="8"/>
                                            </p:txEl>
                                          </p:spTgt>
                                        </p:tgtEl>
                                      </p:cBhvr>
                                    </p:animEffect>
                                  </p:childTnLst>
                                </p:cTn>
                              </p:par>
                            </p:childTnLst>
                          </p:cTn>
                        </p:par>
                      </p:childTnLst>
                    </p:cTn>
                  </p:par>
                  <p:par>
                    <p:cTn id="37" fill="hold">
                      <p:stCondLst>
                        <p:cond delay="indefinite"/>
                      </p:stCondLst>
                      <p:childTnLst>
                        <p:par>
                          <p:cTn id="38" fill="hold">
                            <p:stCondLst>
                              <p:cond delay="0"/>
                            </p:stCondLst>
                            <p:childTnLst>
                              <p:par>
                                <p:cTn id="39" presetID="43" presetClass="entr" presetSubtype="0" fill="hold" grpId="0" nodeType="clickEffect">
                                  <p:stCondLst>
                                    <p:cond delay="0"/>
                                  </p:stCondLst>
                                  <p:childTnLst>
                                    <p:set>
                                      <p:cBhvr>
                                        <p:cTn id="40" dur="1" fill="hold">
                                          <p:stCondLst>
                                            <p:cond delay="0"/>
                                          </p:stCondLst>
                                        </p:cTn>
                                        <p:tgtEl>
                                          <p:spTgt spid="4"/>
                                        </p:tgtEl>
                                        <p:attrNameLst>
                                          <p:attrName>style.visibility</p:attrName>
                                        </p:attrNameLst>
                                      </p:cBhvr>
                                      <p:to>
                                        <p:strVal val="visible"/>
                                      </p:to>
                                    </p:set>
                                    <p:animEffect transition="in" filter="fade">
                                      <p:cBhvr>
                                        <p:cTn id="41" dur="100"/>
                                        <p:tgtEl>
                                          <p:spTgt spid="4"/>
                                        </p:tgtEl>
                                      </p:cBhvr>
                                    </p:animEffect>
                                    <p:anim calcmode="lin" valueType="num">
                                      <p:cBhvr>
                                        <p:cTn id="42" dur="400" fill="hold"/>
                                        <p:tgtEl>
                                          <p:spTgt spid="4"/>
                                        </p:tgtEl>
                                        <p:attrNameLst>
                                          <p:attrName>ppt_x</p:attrName>
                                        </p:attrNameLst>
                                      </p:cBhvr>
                                      <p:tavLst>
                                        <p:tav tm="0">
                                          <p:val>
                                            <p:strVal val="#ppt_x"/>
                                          </p:val>
                                        </p:tav>
                                        <p:tav tm="100000">
                                          <p:val>
                                            <p:strVal val="#ppt_x"/>
                                          </p:val>
                                        </p:tav>
                                      </p:tavLst>
                                    </p:anim>
                                    <p:anim calcmode="lin" valueType="num">
                                      <p:cBhvr>
                                        <p:cTn id="43" dur="400" fill="hold"/>
                                        <p:tgtEl>
                                          <p:spTgt spid="4"/>
                                        </p:tgtEl>
                                        <p:attrNameLst>
                                          <p:attrName>ppt_y</p:attrName>
                                        </p:attrNameLst>
                                      </p:cBhvr>
                                      <p:tavLst>
                                        <p:tav tm="0">
                                          <p:val>
                                            <p:strVal val="#ppt_y+0.31"/>
                                          </p:val>
                                        </p:tav>
                                        <p:tav tm="100000">
                                          <p:val>
                                            <p:strVal val="#ppt_y+0.31"/>
                                          </p:val>
                                        </p:tav>
                                      </p:tavLst>
                                    </p:anim>
                                    <p:anim calcmode="lin" valueType="num">
                                      <p:cBhvr>
                                        <p:cTn id="44" dur="600" decel="50000" fill="hold">
                                          <p:stCondLst>
                                            <p:cond delay="400"/>
                                          </p:stCondLst>
                                        </p:cTn>
                                        <p:tgtEl>
                                          <p:spTgt spid="4"/>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45" dur="600" decel="50000" fill="hold">
                                          <p:stCondLst>
                                            <p:cond delay="400"/>
                                          </p:stCondLst>
                                        </p:cTn>
                                        <p:tgtEl>
                                          <p:spTgt spid="4"/>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Volume to grams</a:t>
            </a:r>
            <a:endParaRPr lang="en-US" dirty="0"/>
          </a:p>
        </p:txBody>
      </p:sp>
      <p:sp>
        <p:nvSpPr>
          <p:cNvPr id="3" name="Content Placeholder 2"/>
          <p:cNvSpPr>
            <a:spLocks noGrp="1"/>
          </p:cNvSpPr>
          <p:nvPr>
            <p:ph idx="1"/>
          </p:nvPr>
        </p:nvSpPr>
        <p:spPr>
          <a:xfrm>
            <a:off x="0" y="1600200"/>
            <a:ext cx="9144000" cy="5257800"/>
          </a:xfrm>
        </p:spPr>
        <p:txBody>
          <a:bodyPr/>
          <a:lstStyle/>
          <a:p>
            <a:r>
              <a:rPr lang="pt-BR" dirty="0" smtClean="0"/>
              <a:t>2 C</a:t>
            </a:r>
            <a:r>
              <a:rPr lang="pt-BR" baseline="-25000" dirty="0" smtClean="0"/>
              <a:t>4</a:t>
            </a:r>
            <a:r>
              <a:rPr lang="pt-BR" dirty="0" smtClean="0"/>
              <a:t>H</a:t>
            </a:r>
            <a:r>
              <a:rPr lang="pt-BR" baseline="-25000" dirty="0" smtClean="0"/>
              <a:t>10</a:t>
            </a:r>
            <a:r>
              <a:rPr lang="pt-BR" dirty="0" smtClean="0"/>
              <a:t> +  13 O</a:t>
            </a:r>
            <a:r>
              <a:rPr lang="pt-BR" baseline="-25000" dirty="0" smtClean="0"/>
              <a:t>2</a:t>
            </a:r>
            <a:r>
              <a:rPr lang="pt-BR" dirty="0" smtClean="0"/>
              <a:t> </a:t>
            </a:r>
            <a:r>
              <a:rPr lang="pt-BR" dirty="0" smtClean="0">
                <a:sym typeface="Wingdings" pitchFamily="2" charset="2"/>
              </a:rPr>
              <a:t></a:t>
            </a:r>
            <a:r>
              <a:rPr lang="pt-BR" dirty="0" smtClean="0"/>
              <a:t> 8 CO</a:t>
            </a:r>
            <a:r>
              <a:rPr lang="pt-BR" baseline="-25000" dirty="0" smtClean="0"/>
              <a:t>2</a:t>
            </a:r>
            <a:r>
              <a:rPr lang="pt-BR" dirty="0" smtClean="0"/>
              <a:t> +  10 H</a:t>
            </a:r>
            <a:r>
              <a:rPr lang="pt-BR" baseline="-25000" dirty="0" smtClean="0"/>
              <a:t>2</a:t>
            </a:r>
            <a:r>
              <a:rPr lang="pt-BR" dirty="0" smtClean="0"/>
              <a:t>O</a:t>
            </a:r>
            <a:endParaRPr lang="en-US" dirty="0" smtClean="0"/>
          </a:p>
          <a:p>
            <a:r>
              <a:rPr lang="en-US" dirty="0" smtClean="0"/>
              <a:t>How many Liters of </a:t>
            </a:r>
            <a:r>
              <a:rPr lang="pt-BR" dirty="0" smtClean="0"/>
              <a:t>O</a:t>
            </a:r>
            <a:r>
              <a:rPr lang="pt-BR" baseline="-25000" dirty="0" smtClean="0"/>
              <a:t>2 </a:t>
            </a:r>
            <a:r>
              <a:rPr lang="en-US" dirty="0" smtClean="0"/>
              <a:t>do you need to produce 105 g of </a:t>
            </a:r>
            <a:r>
              <a:rPr lang="pt-BR" dirty="0" smtClean="0"/>
              <a:t>H</a:t>
            </a:r>
            <a:r>
              <a:rPr lang="pt-BR" baseline="-25000" dirty="0" smtClean="0"/>
              <a:t>2</a:t>
            </a:r>
            <a:r>
              <a:rPr lang="pt-BR" dirty="0" smtClean="0"/>
              <a:t>O</a:t>
            </a:r>
            <a:r>
              <a:rPr lang="en-US" dirty="0" smtClean="0"/>
              <a:t>?</a:t>
            </a:r>
          </a:p>
          <a:p>
            <a:r>
              <a:rPr lang="en-US" dirty="0" smtClean="0"/>
              <a:t>Same as before but you will have two substitutions.</a:t>
            </a:r>
          </a:p>
          <a:p>
            <a:pPr lvl="1"/>
            <a:r>
              <a:rPr lang="en-US" u="sng" dirty="0" smtClean="0"/>
              <a:t> 105 g </a:t>
            </a:r>
            <a:r>
              <a:rPr lang="pt-BR" u="sng" dirty="0" smtClean="0"/>
              <a:t>H</a:t>
            </a:r>
            <a:r>
              <a:rPr lang="pt-BR" u="sng" baseline="-25000" dirty="0" smtClean="0"/>
              <a:t>2</a:t>
            </a:r>
            <a:r>
              <a:rPr lang="pt-BR" u="sng" dirty="0" smtClean="0"/>
              <a:t>O  </a:t>
            </a:r>
            <a:r>
              <a:rPr lang="pt-BR" dirty="0" smtClean="0"/>
              <a:t> = </a:t>
            </a:r>
            <a:r>
              <a:rPr lang="pt-BR" u="sng" dirty="0" smtClean="0"/>
              <a:t>   X L O</a:t>
            </a:r>
            <a:r>
              <a:rPr lang="pt-BR" u="sng" baseline="-25000" dirty="0" smtClean="0"/>
              <a:t>2</a:t>
            </a:r>
            <a:r>
              <a:rPr lang="pt-BR" u="sng" dirty="0" smtClean="0"/>
              <a:t>  </a:t>
            </a:r>
            <a:r>
              <a:rPr lang="pt-BR" u="sng" baseline="-25000" dirty="0" smtClean="0"/>
              <a:t> </a:t>
            </a:r>
            <a:r>
              <a:rPr lang="pt-BR" baseline="-25000" dirty="0" smtClean="0"/>
              <a:t>					          </a:t>
            </a:r>
            <a:r>
              <a:rPr lang="en-US" dirty="0" smtClean="0">
                <a:solidFill>
                  <a:srgbClr val="FF0000"/>
                </a:solidFill>
              </a:rPr>
              <a:t>10 mol </a:t>
            </a:r>
            <a:r>
              <a:rPr lang="pt-BR" dirty="0" smtClean="0">
                <a:solidFill>
                  <a:srgbClr val="FF0000"/>
                </a:solidFill>
              </a:rPr>
              <a:t>H</a:t>
            </a:r>
            <a:r>
              <a:rPr lang="pt-BR" baseline="-25000" dirty="0" smtClean="0">
                <a:solidFill>
                  <a:srgbClr val="FF0000"/>
                </a:solidFill>
              </a:rPr>
              <a:t>2</a:t>
            </a:r>
            <a:r>
              <a:rPr lang="pt-BR" dirty="0" smtClean="0">
                <a:solidFill>
                  <a:srgbClr val="FF0000"/>
                </a:solidFill>
              </a:rPr>
              <a:t>O </a:t>
            </a:r>
            <a:r>
              <a:rPr lang="pt-BR" dirty="0" smtClean="0"/>
              <a:t>= </a:t>
            </a:r>
            <a:r>
              <a:rPr lang="pt-BR" dirty="0" smtClean="0">
                <a:solidFill>
                  <a:srgbClr val="FF0000"/>
                </a:solidFill>
              </a:rPr>
              <a:t>13 Mol O</a:t>
            </a:r>
            <a:r>
              <a:rPr lang="pt-BR" baseline="-25000" dirty="0" smtClean="0">
                <a:solidFill>
                  <a:srgbClr val="FF0000"/>
                </a:solidFill>
              </a:rPr>
              <a:t>2</a:t>
            </a:r>
          </a:p>
          <a:p>
            <a:pPr lvl="1"/>
            <a:r>
              <a:rPr lang="en-US" dirty="0" smtClean="0"/>
              <a:t>10 x (2(1.008) + 1(15.999) ) = 180.15</a:t>
            </a:r>
          </a:p>
          <a:p>
            <a:pPr lvl="1"/>
            <a:r>
              <a:rPr lang="en-US" dirty="0" smtClean="0"/>
              <a:t>13 x 22.4 = 291.2 </a:t>
            </a:r>
          </a:p>
          <a:p>
            <a:pPr lvl="1"/>
            <a:r>
              <a:rPr lang="en-US" dirty="0" smtClean="0"/>
              <a:t> </a:t>
            </a:r>
            <a:r>
              <a:rPr lang="en-US" u="sng" dirty="0" smtClean="0"/>
              <a:t> 105 g </a:t>
            </a:r>
            <a:r>
              <a:rPr lang="pt-BR" u="sng" dirty="0" smtClean="0"/>
              <a:t>H</a:t>
            </a:r>
            <a:r>
              <a:rPr lang="pt-BR" u="sng" baseline="-25000" dirty="0" smtClean="0"/>
              <a:t>2</a:t>
            </a:r>
            <a:r>
              <a:rPr lang="pt-BR" u="sng" dirty="0" smtClean="0"/>
              <a:t>O   </a:t>
            </a:r>
            <a:r>
              <a:rPr lang="pt-BR" dirty="0" smtClean="0"/>
              <a:t> = </a:t>
            </a:r>
            <a:r>
              <a:rPr lang="pt-BR" u="sng" dirty="0" smtClean="0"/>
              <a:t>   X L O</a:t>
            </a:r>
            <a:r>
              <a:rPr lang="pt-BR" u="sng" baseline="-25000" dirty="0" smtClean="0"/>
              <a:t>2</a:t>
            </a:r>
            <a:r>
              <a:rPr lang="pt-BR" u="sng" dirty="0" smtClean="0"/>
              <a:t>  </a:t>
            </a:r>
            <a:r>
              <a:rPr lang="pt-BR" baseline="-25000" dirty="0" smtClean="0"/>
              <a:t>					</a:t>
            </a:r>
            <a:r>
              <a:rPr lang="pt-BR" dirty="0" smtClean="0"/>
              <a:t>         </a:t>
            </a:r>
            <a:r>
              <a:rPr lang="en-US" dirty="0" smtClean="0"/>
              <a:t>180.15 g </a:t>
            </a:r>
            <a:r>
              <a:rPr lang="pt-BR" dirty="0" smtClean="0"/>
              <a:t>H</a:t>
            </a:r>
            <a:r>
              <a:rPr lang="pt-BR" baseline="-25000" dirty="0" smtClean="0"/>
              <a:t>2</a:t>
            </a:r>
            <a:r>
              <a:rPr lang="pt-BR" dirty="0" smtClean="0"/>
              <a:t>O   291.2 L O</a:t>
            </a:r>
            <a:r>
              <a:rPr lang="pt-BR" baseline="-25000" dirty="0" smtClean="0"/>
              <a:t>2</a:t>
            </a:r>
          </a:p>
          <a:p>
            <a:pPr lvl="1"/>
            <a:endParaRPr lang="pt-BR" baseline="-25000" dirty="0" smtClean="0"/>
          </a:p>
          <a:p>
            <a:pPr lvl="1"/>
            <a:endParaRPr lang="en-US" dirty="0"/>
          </a:p>
        </p:txBody>
      </p:sp>
      <p:sp>
        <p:nvSpPr>
          <p:cNvPr id="4" name="TextBox 3"/>
          <p:cNvSpPr txBox="1"/>
          <p:nvPr/>
        </p:nvSpPr>
        <p:spPr>
          <a:xfrm>
            <a:off x="4953000" y="6019800"/>
            <a:ext cx="3505200" cy="1569660"/>
          </a:xfrm>
          <a:prstGeom prst="rect">
            <a:avLst/>
          </a:prstGeom>
          <a:noFill/>
        </p:spPr>
        <p:txBody>
          <a:bodyPr wrap="square" rtlCol="0">
            <a:spAutoFit/>
          </a:bodyPr>
          <a:lstStyle/>
          <a:p>
            <a:r>
              <a:rPr lang="en-US" sz="2400" dirty="0" smtClean="0"/>
              <a:t>X = 169.73 L </a:t>
            </a:r>
            <a:endParaRPr lang="en-US" sz="2400" dirty="0" smtClean="0"/>
          </a:p>
          <a:p>
            <a:endParaRPr lang="en-US" sz="2400" dirty="0" smtClean="0"/>
          </a:p>
          <a:p>
            <a:endParaRPr lang="en-US" sz="2400" dirty="0" smtClean="0"/>
          </a:p>
          <a:p>
            <a:r>
              <a:rPr lang="en-US" sz="2400" dirty="0" smtClean="0"/>
              <a:t>O</a:t>
            </a:r>
            <a:r>
              <a:rPr lang="en-US" sz="2400" baseline="-25000" dirty="0" smtClean="0"/>
              <a:t>2</a:t>
            </a:r>
            <a:endParaRPr lang="en-US" sz="2400" baseline="-25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dissolve">
                                      <p:cBhvr>
                                        <p:cTn id="7" dur="500"/>
                                        <p:tgtEl>
                                          <p:spTgt spid="3">
                                            <p:txEl>
                                              <p:pRg st="0" end="0"/>
                                            </p:txEl>
                                          </p:spTgt>
                                        </p:tgtEl>
                                      </p:cBhvr>
                                    </p:animEffect>
                                  </p:childTnLst>
                                </p:cTn>
                              </p:par>
                              <p:par>
                                <p:cTn id="8" presetID="9" presetClass="entr" presetSubtype="0"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dissolve">
                                      <p:cBhvr>
                                        <p:cTn id="10" dur="500"/>
                                        <p:tgtEl>
                                          <p:spTgt spid="3">
                                            <p:txEl>
                                              <p:pRg st="1" end="1"/>
                                            </p:txEl>
                                          </p:spTgt>
                                        </p:tgtEl>
                                      </p:cBhvr>
                                    </p:animEffect>
                                  </p:childTnLst>
                                </p:cTn>
                              </p:par>
                              <p:par>
                                <p:cTn id="11" presetID="9" presetClass="entr" presetSubtype="0"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dissolve">
                                      <p:cBhvr>
                                        <p:cTn id="13" dur="500"/>
                                        <p:tgtEl>
                                          <p:spTgt spid="3">
                                            <p:txEl>
                                              <p:pRg st="2" end="2"/>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9" presetClass="entr" presetSubtype="0" fill="hold" nodeType="clickEffect">
                                  <p:stCondLst>
                                    <p:cond delay="0"/>
                                  </p:stCondLst>
                                  <p:childTnLst>
                                    <p:set>
                                      <p:cBhvr>
                                        <p:cTn id="17" dur="1" fill="hold">
                                          <p:stCondLst>
                                            <p:cond delay="0"/>
                                          </p:stCondLst>
                                        </p:cTn>
                                        <p:tgtEl>
                                          <p:spTgt spid="3">
                                            <p:txEl>
                                              <p:pRg st="3" end="3"/>
                                            </p:txEl>
                                          </p:spTgt>
                                        </p:tgtEl>
                                        <p:attrNameLst>
                                          <p:attrName>style.visibility</p:attrName>
                                        </p:attrNameLst>
                                      </p:cBhvr>
                                      <p:to>
                                        <p:strVal val="visible"/>
                                      </p:to>
                                    </p:set>
                                    <p:animEffect transition="in" filter="dissolve">
                                      <p:cBhvr>
                                        <p:cTn id="18" dur="500"/>
                                        <p:tgtEl>
                                          <p:spTgt spid="3">
                                            <p:txEl>
                                              <p:pRg st="3" end="3"/>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9"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animEffect transition="in" filter="dissolve">
                                      <p:cBhvr>
                                        <p:cTn id="23" dur="500"/>
                                        <p:tgtEl>
                                          <p:spTgt spid="3">
                                            <p:txEl>
                                              <p:pRg st="4" end="4"/>
                                            </p:txEl>
                                          </p:spTgt>
                                        </p:tgtEl>
                                      </p:cBhvr>
                                    </p:animEffect>
                                  </p:childTnLst>
                                </p:cTn>
                              </p:par>
                              <p:par>
                                <p:cTn id="24" presetID="9" presetClass="entr" presetSubtype="0" fill="hold" nodeType="withEffect">
                                  <p:stCondLst>
                                    <p:cond delay="0"/>
                                  </p:stCondLst>
                                  <p:childTnLst>
                                    <p:set>
                                      <p:cBhvr>
                                        <p:cTn id="25" dur="1" fill="hold">
                                          <p:stCondLst>
                                            <p:cond delay="0"/>
                                          </p:stCondLst>
                                        </p:cTn>
                                        <p:tgtEl>
                                          <p:spTgt spid="3">
                                            <p:txEl>
                                              <p:pRg st="5" end="5"/>
                                            </p:txEl>
                                          </p:spTgt>
                                        </p:tgtEl>
                                        <p:attrNameLst>
                                          <p:attrName>style.visibility</p:attrName>
                                        </p:attrNameLst>
                                      </p:cBhvr>
                                      <p:to>
                                        <p:strVal val="visible"/>
                                      </p:to>
                                    </p:set>
                                    <p:animEffect transition="in" filter="dissolve">
                                      <p:cBhvr>
                                        <p:cTn id="26" dur="500"/>
                                        <p:tgtEl>
                                          <p:spTgt spid="3">
                                            <p:txEl>
                                              <p:pRg st="5" end="5"/>
                                            </p:txEl>
                                          </p:spTgt>
                                        </p:tgtEl>
                                      </p:cBhvr>
                                    </p:animEffect>
                                  </p:childTnLst>
                                </p:cTn>
                              </p:par>
                            </p:childTnLst>
                          </p:cTn>
                        </p:par>
                      </p:childTnLst>
                    </p:cTn>
                  </p:par>
                  <p:par>
                    <p:cTn id="27" fill="hold">
                      <p:stCondLst>
                        <p:cond delay="indefinite"/>
                      </p:stCondLst>
                      <p:childTnLst>
                        <p:par>
                          <p:cTn id="28" fill="hold">
                            <p:stCondLst>
                              <p:cond delay="0"/>
                            </p:stCondLst>
                            <p:childTnLst>
                              <p:par>
                                <p:cTn id="29" presetID="9" presetClass="entr" presetSubtype="0" fill="hold"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animEffect transition="in" filter="dissolve">
                                      <p:cBhvr>
                                        <p:cTn id="31" dur="500"/>
                                        <p:tgtEl>
                                          <p:spTgt spid="3">
                                            <p:txEl>
                                              <p:pRg st="6" end="6"/>
                                            </p:txEl>
                                          </p:spTgt>
                                        </p:tgtEl>
                                      </p:cBhvr>
                                    </p:animEffect>
                                  </p:childTnLst>
                                </p:cTn>
                              </p:par>
                            </p:childTnLst>
                          </p:cTn>
                        </p:par>
                      </p:childTnLst>
                    </p:cTn>
                  </p:par>
                  <p:par>
                    <p:cTn id="32" fill="hold">
                      <p:stCondLst>
                        <p:cond delay="indefinite"/>
                      </p:stCondLst>
                      <p:childTnLst>
                        <p:par>
                          <p:cTn id="33" fill="hold">
                            <p:stCondLst>
                              <p:cond delay="0"/>
                            </p:stCondLst>
                            <p:childTnLst>
                              <p:par>
                                <p:cTn id="34" presetID="43" presetClass="entr" presetSubtype="0" fill="hold" grpId="0" nodeType="clickEffect">
                                  <p:stCondLst>
                                    <p:cond delay="0"/>
                                  </p:stCondLst>
                                  <p:childTnLst>
                                    <p:set>
                                      <p:cBhvr>
                                        <p:cTn id="35" dur="1" fill="hold">
                                          <p:stCondLst>
                                            <p:cond delay="0"/>
                                          </p:stCondLst>
                                        </p:cTn>
                                        <p:tgtEl>
                                          <p:spTgt spid="4"/>
                                        </p:tgtEl>
                                        <p:attrNameLst>
                                          <p:attrName>style.visibility</p:attrName>
                                        </p:attrNameLst>
                                      </p:cBhvr>
                                      <p:to>
                                        <p:strVal val="visible"/>
                                      </p:to>
                                    </p:set>
                                    <p:animEffect transition="in" filter="fade">
                                      <p:cBhvr>
                                        <p:cTn id="36" dur="100"/>
                                        <p:tgtEl>
                                          <p:spTgt spid="4"/>
                                        </p:tgtEl>
                                      </p:cBhvr>
                                    </p:animEffect>
                                    <p:anim calcmode="lin" valueType="num">
                                      <p:cBhvr>
                                        <p:cTn id="37" dur="400" fill="hold"/>
                                        <p:tgtEl>
                                          <p:spTgt spid="4"/>
                                        </p:tgtEl>
                                        <p:attrNameLst>
                                          <p:attrName>ppt_x</p:attrName>
                                        </p:attrNameLst>
                                      </p:cBhvr>
                                      <p:tavLst>
                                        <p:tav tm="0">
                                          <p:val>
                                            <p:strVal val="#ppt_x"/>
                                          </p:val>
                                        </p:tav>
                                        <p:tav tm="100000">
                                          <p:val>
                                            <p:strVal val="#ppt_x"/>
                                          </p:val>
                                        </p:tav>
                                      </p:tavLst>
                                    </p:anim>
                                    <p:anim calcmode="lin" valueType="num">
                                      <p:cBhvr>
                                        <p:cTn id="38" dur="400" fill="hold"/>
                                        <p:tgtEl>
                                          <p:spTgt spid="4"/>
                                        </p:tgtEl>
                                        <p:attrNameLst>
                                          <p:attrName>ppt_y</p:attrName>
                                        </p:attrNameLst>
                                      </p:cBhvr>
                                      <p:tavLst>
                                        <p:tav tm="0">
                                          <p:val>
                                            <p:strVal val="#ppt_y+0.31"/>
                                          </p:val>
                                        </p:tav>
                                        <p:tav tm="100000">
                                          <p:val>
                                            <p:strVal val="#ppt_y+0.31"/>
                                          </p:val>
                                        </p:tav>
                                      </p:tavLst>
                                    </p:anim>
                                    <p:anim calcmode="lin" valueType="num">
                                      <p:cBhvr>
                                        <p:cTn id="39" dur="600" decel="50000" fill="hold">
                                          <p:stCondLst>
                                            <p:cond delay="400"/>
                                          </p:stCondLst>
                                        </p:cTn>
                                        <p:tgtEl>
                                          <p:spTgt spid="4"/>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40" dur="600" decel="50000" fill="hold">
                                          <p:stCondLst>
                                            <p:cond delay="400"/>
                                          </p:stCondLst>
                                        </p:cTn>
                                        <p:tgtEl>
                                          <p:spTgt spid="4"/>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Limiting Reagents =</a:t>
            </a:r>
            <a:br>
              <a:rPr lang="en-US" dirty="0" smtClean="0"/>
            </a:br>
            <a:r>
              <a:rPr lang="en-US" dirty="0" smtClean="0"/>
              <a:t>what you run out of first</a:t>
            </a:r>
            <a:endParaRPr lang="en-US" dirty="0"/>
          </a:p>
        </p:txBody>
      </p:sp>
      <p:sp>
        <p:nvSpPr>
          <p:cNvPr id="3" name="Content Placeholder 2"/>
          <p:cNvSpPr>
            <a:spLocks noGrp="1"/>
          </p:cNvSpPr>
          <p:nvPr>
            <p:ph idx="1"/>
          </p:nvPr>
        </p:nvSpPr>
        <p:spPr>
          <a:xfrm>
            <a:off x="0" y="1600200"/>
            <a:ext cx="9144000" cy="5257800"/>
          </a:xfrm>
        </p:spPr>
        <p:txBody>
          <a:bodyPr>
            <a:normAutofit fontScale="85000" lnSpcReduction="20000"/>
          </a:bodyPr>
          <a:lstStyle/>
          <a:p>
            <a:r>
              <a:rPr lang="pt-BR" dirty="0" smtClean="0"/>
              <a:t>2 C</a:t>
            </a:r>
            <a:r>
              <a:rPr lang="pt-BR" baseline="-25000" dirty="0" smtClean="0"/>
              <a:t>4</a:t>
            </a:r>
            <a:r>
              <a:rPr lang="pt-BR" dirty="0" smtClean="0"/>
              <a:t>H</a:t>
            </a:r>
            <a:r>
              <a:rPr lang="pt-BR" baseline="-25000" dirty="0" smtClean="0"/>
              <a:t>10</a:t>
            </a:r>
            <a:r>
              <a:rPr lang="pt-BR" dirty="0" smtClean="0"/>
              <a:t> +  13 O</a:t>
            </a:r>
            <a:r>
              <a:rPr lang="pt-BR" baseline="-25000" dirty="0" smtClean="0"/>
              <a:t>2</a:t>
            </a:r>
            <a:r>
              <a:rPr lang="pt-BR" dirty="0" smtClean="0"/>
              <a:t> </a:t>
            </a:r>
            <a:r>
              <a:rPr lang="pt-BR" dirty="0" smtClean="0">
                <a:sym typeface="Wingdings" pitchFamily="2" charset="2"/>
              </a:rPr>
              <a:t></a:t>
            </a:r>
            <a:r>
              <a:rPr lang="pt-BR" dirty="0" smtClean="0"/>
              <a:t> 8 CO</a:t>
            </a:r>
            <a:r>
              <a:rPr lang="pt-BR" baseline="-25000" dirty="0" smtClean="0"/>
              <a:t>2</a:t>
            </a:r>
            <a:r>
              <a:rPr lang="pt-BR" dirty="0" smtClean="0"/>
              <a:t> +  10 H</a:t>
            </a:r>
            <a:r>
              <a:rPr lang="pt-BR" baseline="-25000" dirty="0" smtClean="0"/>
              <a:t>2</a:t>
            </a:r>
            <a:r>
              <a:rPr lang="pt-BR" dirty="0" smtClean="0"/>
              <a:t>O</a:t>
            </a:r>
            <a:endParaRPr lang="en-US" dirty="0" smtClean="0"/>
          </a:p>
          <a:p>
            <a:r>
              <a:rPr lang="en-US" dirty="0" smtClean="0"/>
              <a:t>If you react 80 g of </a:t>
            </a:r>
            <a:r>
              <a:rPr lang="pt-BR" dirty="0" smtClean="0"/>
              <a:t>C</a:t>
            </a:r>
            <a:r>
              <a:rPr lang="pt-BR" baseline="-25000" dirty="0" smtClean="0"/>
              <a:t>4</a:t>
            </a:r>
            <a:r>
              <a:rPr lang="pt-BR" dirty="0" smtClean="0"/>
              <a:t>H</a:t>
            </a:r>
            <a:r>
              <a:rPr lang="pt-BR" baseline="-25000" dirty="0" smtClean="0"/>
              <a:t>10</a:t>
            </a:r>
            <a:r>
              <a:rPr lang="pt-BR" dirty="0" smtClean="0"/>
              <a:t> </a:t>
            </a:r>
            <a:r>
              <a:rPr lang="en-US" dirty="0" smtClean="0"/>
              <a:t>with 15 g of </a:t>
            </a:r>
            <a:r>
              <a:rPr lang="pt-BR" dirty="0" smtClean="0"/>
              <a:t>O</a:t>
            </a:r>
            <a:r>
              <a:rPr lang="pt-BR" baseline="-25000" dirty="0" smtClean="0"/>
              <a:t>2</a:t>
            </a:r>
            <a:r>
              <a:rPr lang="en-US" dirty="0" smtClean="0"/>
              <a:t>, which is the limiting reagent?</a:t>
            </a:r>
          </a:p>
          <a:p>
            <a:r>
              <a:rPr lang="en-US" dirty="0" smtClean="0"/>
              <a:t>Question/Equation.  Then compare the numbers</a:t>
            </a:r>
          </a:p>
          <a:p>
            <a:r>
              <a:rPr lang="en-US" u="sng" dirty="0" smtClean="0"/>
              <a:t>80 g </a:t>
            </a:r>
            <a:r>
              <a:rPr lang="pt-BR" u="sng" dirty="0" smtClean="0"/>
              <a:t>C</a:t>
            </a:r>
            <a:r>
              <a:rPr lang="pt-BR" u="sng" baseline="-25000" dirty="0" smtClean="0"/>
              <a:t>4</a:t>
            </a:r>
            <a:r>
              <a:rPr lang="pt-BR" u="sng" dirty="0" smtClean="0"/>
              <a:t>H</a:t>
            </a:r>
            <a:r>
              <a:rPr lang="pt-BR" u="sng" baseline="-25000" dirty="0" smtClean="0"/>
              <a:t>10</a:t>
            </a:r>
            <a:r>
              <a:rPr lang="en-US" u="sng" dirty="0" smtClean="0"/>
              <a:t>   </a:t>
            </a:r>
            <a:r>
              <a:rPr lang="en-US" dirty="0" smtClean="0"/>
              <a:t>=</a:t>
            </a:r>
            <a:r>
              <a:rPr lang="en-US" u="sng" dirty="0" smtClean="0"/>
              <a:t>                         80 g </a:t>
            </a:r>
            <a:r>
              <a:rPr lang="pt-BR" u="sng" smtClean="0"/>
              <a:t>C</a:t>
            </a:r>
            <a:r>
              <a:rPr lang="pt-BR" u="sng" baseline="-25000" smtClean="0"/>
              <a:t>4</a:t>
            </a:r>
            <a:r>
              <a:rPr lang="pt-BR" u="sng" smtClean="0"/>
              <a:t>H</a:t>
            </a:r>
            <a:r>
              <a:rPr lang="pt-BR" u="sng" baseline="-25000" smtClean="0"/>
              <a:t>10</a:t>
            </a:r>
            <a:r>
              <a:rPr lang="en-US" u="sng" smtClean="0"/>
              <a:t>                    </a:t>
            </a:r>
            <a:r>
              <a:rPr lang="en-US" smtClean="0"/>
              <a:t> </a:t>
            </a:r>
            <a:r>
              <a:rPr lang="en-US" dirty="0" smtClean="0"/>
              <a:t>= .69                                                 </a:t>
            </a:r>
            <a:r>
              <a:rPr lang="en-US" dirty="0" smtClean="0">
                <a:solidFill>
                  <a:srgbClr val="FF0000"/>
                </a:solidFill>
              </a:rPr>
              <a:t>2 mol </a:t>
            </a:r>
            <a:r>
              <a:rPr lang="pt-BR" dirty="0" smtClean="0">
                <a:solidFill>
                  <a:srgbClr val="FF0000"/>
                </a:solidFill>
              </a:rPr>
              <a:t>C</a:t>
            </a:r>
            <a:r>
              <a:rPr lang="pt-BR" baseline="-25000" dirty="0" smtClean="0">
                <a:solidFill>
                  <a:srgbClr val="FF0000"/>
                </a:solidFill>
              </a:rPr>
              <a:t>4</a:t>
            </a:r>
            <a:r>
              <a:rPr lang="pt-BR" dirty="0" smtClean="0">
                <a:solidFill>
                  <a:srgbClr val="FF0000"/>
                </a:solidFill>
              </a:rPr>
              <a:t>H</a:t>
            </a:r>
            <a:r>
              <a:rPr lang="pt-BR" baseline="-25000" dirty="0" smtClean="0">
                <a:solidFill>
                  <a:srgbClr val="FF0000"/>
                </a:solidFill>
              </a:rPr>
              <a:t>10</a:t>
            </a:r>
            <a:r>
              <a:rPr lang="en-US" dirty="0" smtClean="0">
                <a:solidFill>
                  <a:srgbClr val="FF0000"/>
                </a:solidFill>
              </a:rPr>
              <a:t>  </a:t>
            </a:r>
            <a:r>
              <a:rPr lang="en-US" dirty="0" smtClean="0"/>
              <a:t>(2 </a:t>
            </a:r>
            <a:r>
              <a:rPr lang="en-US" dirty="0" smtClean="0"/>
              <a:t>x (4(12.011) + 10(1.008</a:t>
            </a:r>
            <a:r>
              <a:rPr lang="en-US" dirty="0" smtClean="0"/>
              <a:t>))) g </a:t>
            </a:r>
            <a:r>
              <a:rPr lang="pt-BR" dirty="0" smtClean="0"/>
              <a:t>C</a:t>
            </a:r>
            <a:r>
              <a:rPr lang="pt-BR" baseline="-25000" dirty="0" smtClean="0"/>
              <a:t>4</a:t>
            </a:r>
            <a:r>
              <a:rPr lang="pt-BR" dirty="0" smtClean="0"/>
              <a:t>H</a:t>
            </a:r>
            <a:r>
              <a:rPr lang="pt-BR" baseline="-25000" dirty="0" smtClean="0"/>
              <a:t>10</a:t>
            </a:r>
            <a:endParaRPr lang="en-US" dirty="0" smtClean="0"/>
          </a:p>
          <a:p>
            <a:endParaRPr lang="en-US" dirty="0" smtClean="0"/>
          </a:p>
          <a:p>
            <a:r>
              <a:rPr lang="en-US" u="sng" dirty="0" smtClean="0"/>
              <a:t>  15 g </a:t>
            </a:r>
            <a:r>
              <a:rPr lang="pt-BR" u="sng" dirty="0" smtClean="0"/>
              <a:t>O</a:t>
            </a:r>
            <a:r>
              <a:rPr lang="pt-BR" u="sng" baseline="-25000" dirty="0" smtClean="0"/>
              <a:t>2</a:t>
            </a:r>
            <a:r>
              <a:rPr lang="en-US" u="sng" dirty="0" smtClean="0"/>
              <a:t> </a:t>
            </a:r>
            <a:r>
              <a:rPr lang="en-US" u="sng" dirty="0" smtClean="0"/>
              <a:t>  </a:t>
            </a:r>
            <a:r>
              <a:rPr lang="pt-BR" baseline="-25000" dirty="0" smtClean="0"/>
              <a:t> = </a:t>
            </a:r>
            <a:r>
              <a:rPr lang="en-US" u="sng" dirty="0" smtClean="0"/>
              <a:t>             </a:t>
            </a:r>
            <a:r>
              <a:rPr lang="en-US" u="sng" dirty="0" smtClean="0"/>
              <a:t>15 </a:t>
            </a:r>
            <a:r>
              <a:rPr lang="en-US" u="sng" dirty="0" smtClean="0"/>
              <a:t>g </a:t>
            </a:r>
            <a:r>
              <a:rPr lang="pt-BR" u="sng" dirty="0" smtClean="0"/>
              <a:t>O</a:t>
            </a:r>
            <a:r>
              <a:rPr lang="pt-BR" u="sng" baseline="-25000" dirty="0" smtClean="0"/>
              <a:t>2</a:t>
            </a:r>
            <a:r>
              <a:rPr lang="en-US" u="sng" dirty="0" smtClean="0"/>
              <a:t>         </a:t>
            </a:r>
            <a:r>
              <a:rPr lang="en-US" dirty="0" smtClean="0"/>
              <a:t>  </a:t>
            </a:r>
            <a:r>
              <a:rPr lang="en-US" dirty="0" smtClean="0"/>
              <a:t>= </a:t>
            </a:r>
            <a:r>
              <a:rPr lang="en-US" dirty="0" smtClean="0">
                <a:solidFill>
                  <a:srgbClr val="FF0000"/>
                </a:solidFill>
              </a:rPr>
              <a:t>.04                                                     </a:t>
            </a:r>
            <a:r>
              <a:rPr lang="en-US" dirty="0" smtClean="0">
                <a:solidFill>
                  <a:srgbClr val="FF0000"/>
                </a:solidFill>
              </a:rPr>
              <a:t>13 mol </a:t>
            </a:r>
            <a:r>
              <a:rPr lang="pt-BR" dirty="0" smtClean="0">
                <a:solidFill>
                  <a:srgbClr val="FF0000"/>
                </a:solidFill>
              </a:rPr>
              <a:t>O</a:t>
            </a:r>
            <a:r>
              <a:rPr lang="pt-BR" baseline="-25000" dirty="0" smtClean="0">
                <a:solidFill>
                  <a:srgbClr val="FF0000"/>
                </a:solidFill>
              </a:rPr>
              <a:t>2</a:t>
            </a:r>
            <a:r>
              <a:rPr lang="pt-BR" baseline="-25000" dirty="0" smtClean="0"/>
              <a:t> </a:t>
            </a:r>
            <a:r>
              <a:rPr lang="en-US" dirty="0" smtClean="0">
                <a:solidFill>
                  <a:srgbClr val="FF0000"/>
                </a:solidFill>
              </a:rPr>
              <a:t>  </a:t>
            </a:r>
            <a:r>
              <a:rPr lang="en-US" dirty="0" smtClean="0"/>
              <a:t>(</a:t>
            </a:r>
            <a:r>
              <a:rPr lang="en-US" dirty="0" smtClean="0"/>
              <a:t>13 x 2(15.999)) </a:t>
            </a:r>
            <a:r>
              <a:rPr lang="en-US" dirty="0" smtClean="0"/>
              <a:t>g </a:t>
            </a:r>
            <a:r>
              <a:rPr lang="pt-BR" dirty="0" smtClean="0"/>
              <a:t>O</a:t>
            </a:r>
            <a:r>
              <a:rPr lang="pt-BR" baseline="-25000" dirty="0" smtClean="0"/>
              <a:t>2</a:t>
            </a:r>
            <a:r>
              <a:rPr lang="en-US" dirty="0" smtClean="0">
                <a:solidFill>
                  <a:srgbClr val="FF0000"/>
                </a:solidFill>
              </a:rPr>
              <a:t> </a:t>
            </a:r>
            <a:endParaRPr lang="en-US" dirty="0" smtClean="0">
              <a:solidFill>
                <a:srgbClr val="FF0000"/>
              </a:solidFill>
            </a:endParaRPr>
          </a:p>
          <a:p>
            <a:r>
              <a:rPr lang="en-US" dirty="0" smtClean="0"/>
              <a:t>Lowest answer is the Limiting Reagent!</a:t>
            </a:r>
          </a:p>
          <a:p>
            <a:r>
              <a:rPr lang="en-US" dirty="0" smtClean="0"/>
              <a:t>If you want to know how much product you will make, you need to use the numbers of the limiting reagent.  You will end up with extra of the other one that does not react.</a:t>
            </a:r>
          </a:p>
          <a:p>
            <a:endParaRPr lang="en-US" dirty="0">
              <a:solidFill>
                <a:srgbClr val="FF0000"/>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12"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strips(downLeft)">
                                      <p:cBhvr>
                                        <p:cTn id="7" dur="500"/>
                                        <p:tgtEl>
                                          <p:spTgt spid="3">
                                            <p:txEl>
                                              <p:pRg st="0" end="0"/>
                                            </p:txEl>
                                          </p:spTgt>
                                        </p:tgtEl>
                                      </p:cBhvr>
                                    </p:animEffect>
                                  </p:childTnLst>
                                </p:cTn>
                              </p:par>
                              <p:par>
                                <p:cTn id="8" presetID="18" presetClass="entr" presetSubtype="12"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strips(downLeft)">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18" presetClass="entr" presetSubtype="12"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strips(downLeft)">
                                      <p:cBhvr>
                                        <p:cTn id="15" dur="500"/>
                                        <p:tgtEl>
                                          <p:spTgt spid="3">
                                            <p:txEl>
                                              <p:pRg st="2" end="2"/>
                                            </p:txEl>
                                          </p:spTgt>
                                        </p:tgtEl>
                                      </p:cBhvr>
                                    </p:animEffect>
                                  </p:childTnLst>
                                </p:cTn>
                              </p:par>
                            </p:childTnLst>
                          </p:cTn>
                        </p:par>
                      </p:childTnLst>
                    </p:cTn>
                  </p:par>
                  <p:par>
                    <p:cTn id="16" fill="hold">
                      <p:stCondLst>
                        <p:cond delay="indefinite"/>
                      </p:stCondLst>
                      <p:childTnLst>
                        <p:par>
                          <p:cTn id="17" fill="hold">
                            <p:stCondLst>
                              <p:cond delay="0"/>
                            </p:stCondLst>
                            <p:childTnLst>
                              <p:par>
                                <p:cTn id="18" presetID="18" presetClass="entr" presetSubtype="12" fill="hold" nodeType="clickEffect">
                                  <p:stCondLst>
                                    <p:cond delay="0"/>
                                  </p:stCondLst>
                                  <p:childTnLst>
                                    <p:set>
                                      <p:cBhvr>
                                        <p:cTn id="19" dur="1" fill="hold">
                                          <p:stCondLst>
                                            <p:cond delay="0"/>
                                          </p:stCondLst>
                                        </p:cTn>
                                        <p:tgtEl>
                                          <p:spTgt spid="3">
                                            <p:txEl>
                                              <p:pRg st="3" end="3"/>
                                            </p:txEl>
                                          </p:spTgt>
                                        </p:tgtEl>
                                        <p:attrNameLst>
                                          <p:attrName>style.visibility</p:attrName>
                                        </p:attrNameLst>
                                      </p:cBhvr>
                                      <p:to>
                                        <p:strVal val="visible"/>
                                      </p:to>
                                    </p:set>
                                    <p:animEffect transition="in" filter="strips(downLeft)">
                                      <p:cBhvr>
                                        <p:cTn id="20" dur="500"/>
                                        <p:tgtEl>
                                          <p:spTgt spid="3">
                                            <p:txEl>
                                              <p:pRg st="3" end="3"/>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18" presetClass="entr" presetSubtype="12" fill="hold" nodeType="clickEffect">
                                  <p:stCondLst>
                                    <p:cond delay="0"/>
                                  </p:stCondLst>
                                  <p:childTnLst>
                                    <p:set>
                                      <p:cBhvr>
                                        <p:cTn id="24" dur="1" fill="hold">
                                          <p:stCondLst>
                                            <p:cond delay="0"/>
                                          </p:stCondLst>
                                        </p:cTn>
                                        <p:tgtEl>
                                          <p:spTgt spid="3">
                                            <p:txEl>
                                              <p:pRg st="5" end="5"/>
                                            </p:txEl>
                                          </p:spTgt>
                                        </p:tgtEl>
                                        <p:attrNameLst>
                                          <p:attrName>style.visibility</p:attrName>
                                        </p:attrNameLst>
                                      </p:cBhvr>
                                      <p:to>
                                        <p:strVal val="visible"/>
                                      </p:to>
                                    </p:set>
                                    <p:animEffect transition="in" filter="strips(downLeft)">
                                      <p:cBhvr>
                                        <p:cTn id="25" dur="500"/>
                                        <p:tgtEl>
                                          <p:spTgt spid="3">
                                            <p:txEl>
                                              <p:pRg st="5" end="5"/>
                                            </p:txEl>
                                          </p:spTgt>
                                        </p:tgtEl>
                                      </p:cBhvr>
                                    </p:animEffect>
                                  </p:childTnLst>
                                </p:cTn>
                              </p:par>
                            </p:childTnLst>
                          </p:cTn>
                        </p:par>
                      </p:childTnLst>
                    </p:cTn>
                  </p:par>
                  <p:par>
                    <p:cTn id="26" fill="hold">
                      <p:stCondLst>
                        <p:cond delay="indefinite"/>
                      </p:stCondLst>
                      <p:childTnLst>
                        <p:par>
                          <p:cTn id="27" fill="hold">
                            <p:stCondLst>
                              <p:cond delay="0"/>
                            </p:stCondLst>
                            <p:childTnLst>
                              <p:par>
                                <p:cTn id="28" presetID="18" presetClass="entr" presetSubtype="12" fill="hold" nodeType="clickEffect">
                                  <p:stCondLst>
                                    <p:cond delay="0"/>
                                  </p:stCondLst>
                                  <p:childTnLst>
                                    <p:set>
                                      <p:cBhvr>
                                        <p:cTn id="29" dur="1" fill="hold">
                                          <p:stCondLst>
                                            <p:cond delay="0"/>
                                          </p:stCondLst>
                                        </p:cTn>
                                        <p:tgtEl>
                                          <p:spTgt spid="3">
                                            <p:txEl>
                                              <p:pRg st="6" end="6"/>
                                            </p:txEl>
                                          </p:spTgt>
                                        </p:tgtEl>
                                        <p:attrNameLst>
                                          <p:attrName>style.visibility</p:attrName>
                                        </p:attrNameLst>
                                      </p:cBhvr>
                                      <p:to>
                                        <p:strVal val="visible"/>
                                      </p:to>
                                    </p:set>
                                    <p:animEffect transition="in" filter="strips(downLeft)">
                                      <p:cBhvr>
                                        <p:cTn id="30" dur="500"/>
                                        <p:tgtEl>
                                          <p:spTgt spid="3">
                                            <p:txEl>
                                              <p:pRg st="6" end="6"/>
                                            </p:txEl>
                                          </p:spTgt>
                                        </p:tgtEl>
                                      </p:cBhvr>
                                    </p:animEffect>
                                  </p:childTnLst>
                                </p:cTn>
                              </p:par>
                              <p:par>
                                <p:cTn id="31" presetID="4" presetClass="emph" presetSubtype="2" fill="hold" nodeType="withEffect">
                                  <p:stCondLst>
                                    <p:cond delay="0"/>
                                  </p:stCondLst>
                                  <p:childTnLst>
                                    <p:anim to="1.2" calcmode="lin" valueType="num">
                                      <p:cBhvr override="childStyle">
                                        <p:cTn id="32" dur="1000" fill="hold"/>
                                        <p:tgtEl>
                                          <p:spTgt spid="3">
                                            <p:txEl>
                                              <p:pRg st="6" end="6"/>
                                            </p:txEl>
                                          </p:spTgt>
                                        </p:tgtEl>
                                        <p:attrNameLst>
                                          <p:attrName>style.fontSize</p:attrName>
                                        </p:attrNameLst>
                                      </p:cBhvr>
                                    </p:anim>
                                  </p:childTnLst>
                                </p:cTn>
                              </p:par>
                            </p:childTnLst>
                          </p:cTn>
                        </p:par>
                      </p:childTnLst>
                    </p:cTn>
                  </p:par>
                  <p:par>
                    <p:cTn id="33" fill="hold">
                      <p:stCondLst>
                        <p:cond delay="indefinite"/>
                      </p:stCondLst>
                      <p:childTnLst>
                        <p:par>
                          <p:cTn id="34" fill="hold">
                            <p:stCondLst>
                              <p:cond delay="0"/>
                            </p:stCondLst>
                            <p:childTnLst>
                              <p:par>
                                <p:cTn id="35" presetID="18" presetClass="entr" presetSubtype="12" fill="hold" nodeType="clickEffect">
                                  <p:stCondLst>
                                    <p:cond delay="0"/>
                                  </p:stCondLst>
                                  <p:childTnLst>
                                    <p:set>
                                      <p:cBhvr>
                                        <p:cTn id="36" dur="1" fill="hold">
                                          <p:stCondLst>
                                            <p:cond delay="0"/>
                                          </p:stCondLst>
                                        </p:cTn>
                                        <p:tgtEl>
                                          <p:spTgt spid="3">
                                            <p:txEl>
                                              <p:pRg st="7" end="7"/>
                                            </p:txEl>
                                          </p:spTgt>
                                        </p:tgtEl>
                                        <p:attrNameLst>
                                          <p:attrName>style.visibility</p:attrName>
                                        </p:attrNameLst>
                                      </p:cBhvr>
                                      <p:to>
                                        <p:strVal val="visible"/>
                                      </p:to>
                                    </p:set>
                                    <p:animEffect transition="in" filter="strips(downLeft)">
                                      <p:cBhvr>
                                        <p:cTn id="37"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ight Arrow 4"/>
          <p:cNvSpPr/>
          <p:nvPr/>
        </p:nvSpPr>
        <p:spPr>
          <a:xfrm rot="14131944">
            <a:off x="3020990" y="3812462"/>
            <a:ext cx="983496" cy="45227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p:txBody>
          <a:bodyPr/>
          <a:lstStyle/>
          <a:p>
            <a:r>
              <a:rPr lang="en-US" dirty="0" smtClean="0"/>
              <a:t>Equations to MEMORIZE</a:t>
            </a:r>
            <a:endParaRPr lang="en-US" dirty="0"/>
          </a:p>
        </p:txBody>
      </p:sp>
      <p:sp>
        <p:nvSpPr>
          <p:cNvPr id="3" name="Content Placeholder 2"/>
          <p:cNvSpPr>
            <a:spLocks noGrp="1"/>
          </p:cNvSpPr>
          <p:nvPr>
            <p:ph idx="1"/>
          </p:nvPr>
        </p:nvSpPr>
        <p:spPr/>
        <p:txBody>
          <a:bodyPr/>
          <a:lstStyle/>
          <a:p>
            <a:r>
              <a:rPr lang="en-US" dirty="0" smtClean="0"/>
              <a:t>1 mol = (molar mass) g</a:t>
            </a:r>
          </a:p>
          <a:p>
            <a:pPr lvl="1"/>
            <a:r>
              <a:rPr lang="en-US" dirty="0" smtClean="0"/>
              <a:t>Get it from the atomic mass.  Add it up if you have a molecule. (O=15.999, so O</a:t>
            </a:r>
            <a:r>
              <a:rPr lang="en-US" baseline="-25000" dirty="0" smtClean="0"/>
              <a:t>2</a:t>
            </a:r>
            <a:r>
              <a:rPr lang="en-US" dirty="0" smtClean="0"/>
              <a:t>=31.998)</a:t>
            </a:r>
          </a:p>
          <a:p>
            <a:r>
              <a:rPr lang="en-US" dirty="0" smtClean="0"/>
              <a:t>1 mol = 6.022 x 10</a:t>
            </a:r>
            <a:r>
              <a:rPr lang="en-US" baseline="30000" dirty="0" smtClean="0"/>
              <a:t>23</a:t>
            </a:r>
            <a:r>
              <a:rPr lang="en-US" dirty="0" smtClean="0"/>
              <a:t> atoms or molecules</a:t>
            </a:r>
          </a:p>
          <a:p>
            <a:endParaRPr lang="en-US" dirty="0" smtClean="0"/>
          </a:p>
          <a:p>
            <a:endParaRPr lang="en-US" dirty="0" smtClean="0"/>
          </a:p>
          <a:p>
            <a:r>
              <a:rPr lang="en-US" dirty="0" smtClean="0"/>
              <a:t>1 mol = 22.4 L  (of a gas)</a:t>
            </a:r>
          </a:p>
          <a:p>
            <a:endParaRPr lang="en-US" dirty="0"/>
          </a:p>
        </p:txBody>
      </p:sp>
      <p:sp>
        <p:nvSpPr>
          <p:cNvPr id="4" name="Rectangle 3"/>
          <p:cNvSpPr/>
          <p:nvPr/>
        </p:nvSpPr>
        <p:spPr>
          <a:xfrm>
            <a:off x="2209800" y="4267200"/>
            <a:ext cx="4648200" cy="584775"/>
          </a:xfrm>
          <a:prstGeom prst="rect">
            <a:avLst/>
          </a:prstGeom>
        </p:spPr>
        <p:txBody>
          <a:bodyPr wrap="square">
            <a:spAutoFit/>
          </a:bodyPr>
          <a:lstStyle/>
          <a:p>
            <a:r>
              <a:rPr lang="en-US" sz="3200" u="sng" dirty="0" smtClean="0"/>
              <a:t> </a:t>
            </a:r>
            <a:r>
              <a:rPr lang="en-US" sz="3200" u="sng" dirty="0" err="1" smtClean="0"/>
              <a:t>Avagadro’s</a:t>
            </a:r>
            <a:r>
              <a:rPr lang="en-US" sz="3200" u="sng" dirty="0" smtClean="0"/>
              <a:t> Number</a:t>
            </a:r>
            <a:endParaRPr lang="en-US" sz="32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8" presetClass="entr" presetSubtype="16"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diamond(in)">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8" presetClass="entr" presetSubtype="16"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diamond(in)">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8" presetClass="entr" presetSubtype="16"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diamond(in)">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8" presetClass="entr" presetSubtype="16" fill="hold" nodeType="click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diamond(in)">
                                      <p:cBhvr>
                                        <p:cTn id="22" dur="500"/>
                                        <p:tgtEl>
                                          <p:spTgt spid="3">
                                            <p:txEl>
                                              <p:pRg st="5" end="5"/>
                                            </p:txEl>
                                          </p:spTgt>
                                        </p:tgtEl>
                                      </p:cBhvr>
                                    </p:animEffect>
                                  </p:childTnLst>
                                </p:cTn>
                              </p:par>
                              <p:par>
                                <p:cTn id="23" presetID="8" presetClass="entr" presetSubtype="16" fill="hold" grpId="0" nodeType="withEffect">
                                  <p:stCondLst>
                                    <p:cond delay="0"/>
                                  </p:stCondLst>
                                  <p:childTnLst>
                                    <p:set>
                                      <p:cBhvr>
                                        <p:cTn id="24" dur="1" fill="hold">
                                          <p:stCondLst>
                                            <p:cond delay="0"/>
                                          </p:stCondLst>
                                        </p:cTn>
                                        <p:tgtEl>
                                          <p:spTgt spid="5"/>
                                        </p:tgtEl>
                                        <p:attrNameLst>
                                          <p:attrName>style.visibility</p:attrName>
                                        </p:attrNameLst>
                                      </p:cBhvr>
                                      <p:to>
                                        <p:strVal val="visible"/>
                                      </p:to>
                                    </p:set>
                                    <p:animEffect transition="in" filter="diamond(in)">
                                      <p:cBhvr>
                                        <p:cTn id="25" dur="500"/>
                                        <p:tgtEl>
                                          <p:spTgt spid="5"/>
                                        </p:tgtEl>
                                      </p:cBhvr>
                                    </p:animEffect>
                                  </p:childTnLst>
                                </p:cTn>
                              </p:par>
                              <p:par>
                                <p:cTn id="26" presetID="8" presetClass="entr" presetSubtype="16" fill="hold" grpId="0" nodeType="withEffect">
                                  <p:stCondLst>
                                    <p:cond delay="0"/>
                                  </p:stCondLst>
                                  <p:childTnLst>
                                    <p:set>
                                      <p:cBhvr>
                                        <p:cTn id="27" dur="1" fill="hold">
                                          <p:stCondLst>
                                            <p:cond delay="0"/>
                                          </p:stCondLst>
                                        </p:cTn>
                                        <p:tgtEl>
                                          <p:spTgt spid="4"/>
                                        </p:tgtEl>
                                        <p:attrNameLst>
                                          <p:attrName>style.visibility</p:attrName>
                                        </p:attrNameLst>
                                      </p:cBhvr>
                                      <p:to>
                                        <p:strVal val="visible"/>
                                      </p:to>
                                    </p:set>
                                    <p:animEffect transition="in" filter="diamond(in)">
                                      <p:cBhvr>
                                        <p:cTn id="28"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4"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 name="Right Arrow 80"/>
          <p:cNvSpPr/>
          <p:nvPr/>
        </p:nvSpPr>
        <p:spPr>
          <a:xfrm rot="3437633">
            <a:off x="6244705" y="3146643"/>
            <a:ext cx="1101810" cy="593114"/>
          </a:xfrm>
          <a:prstGeom prst="rightArrow">
            <a:avLst>
              <a:gd name="adj1" fmla="val 50000"/>
              <a:gd name="adj2" fmla="val 42609"/>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57200" y="274638"/>
            <a:ext cx="4724400" cy="1143000"/>
          </a:xfrm>
        </p:spPr>
        <p:txBody>
          <a:bodyPr/>
          <a:lstStyle/>
          <a:p>
            <a:r>
              <a:rPr lang="en-US" dirty="0" smtClean="0"/>
              <a:t>Congruent Triangles</a:t>
            </a:r>
            <a:endParaRPr lang="en-US" dirty="0"/>
          </a:p>
        </p:txBody>
      </p:sp>
      <p:sp>
        <p:nvSpPr>
          <p:cNvPr id="4" name="Isosceles Triangle 3"/>
          <p:cNvSpPr/>
          <p:nvPr/>
        </p:nvSpPr>
        <p:spPr>
          <a:xfrm>
            <a:off x="533400" y="1371600"/>
            <a:ext cx="4114800" cy="3581400"/>
          </a:xfrm>
          <a:prstGeom prst="triangle">
            <a:avLst/>
          </a:prstGeom>
          <a:solidFill>
            <a:schemeClr val="tx1">
              <a:lumMod val="85000"/>
              <a:lumOff val="1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Isosceles Triangle 4"/>
          <p:cNvSpPr/>
          <p:nvPr/>
        </p:nvSpPr>
        <p:spPr>
          <a:xfrm>
            <a:off x="533400" y="3276600"/>
            <a:ext cx="1981200" cy="1676400"/>
          </a:xfrm>
          <a:prstGeom prst="triangle">
            <a:avLst/>
          </a:prstGeom>
          <a:solidFill>
            <a:schemeClr val="accent6">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TextBox 5"/>
          <p:cNvSpPr txBox="1"/>
          <p:nvPr/>
        </p:nvSpPr>
        <p:spPr>
          <a:xfrm rot="17988860">
            <a:off x="622378" y="3929757"/>
            <a:ext cx="1192678" cy="369332"/>
          </a:xfrm>
          <a:prstGeom prst="rect">
            <a:avLst/>
          </a:prstGeom>
          <a:noFill/>
        </p:spPr>
        <p:txBody>
          <a:bodyPr wrap="square" rtlCol="0">
            <a:spAutoFit/>
          </a:bodyPr>
          <a:lstStyle/>
          <a:p>
            <a:r>
              <a:rPr lang="en-US" dirty="0" smtClean="0"/>
              <a:t>1 mol H</a:t>
            </a:r>
            <a:r>
              <a:rPr lang="en-US" baseline="-25000" dirty="0" smtClean="0"/>
              <a:t>2</a:t>
            </a:r>
            <a:r>
              <a:rPr lang="en-US" dirty="0" smtClean="0"/>
              <a:t>O</a:t>
            </a:r>
            <a:endParaRPr lang="en-US" dirty="0"/>
          </a:p>
        </p:txBody>
      </p:sp>
      <p:sp>
        <p:nvSpPr>
          <p:cNvPr id="7" name="TextBox 6"/>
          <p:cNvSpPr txBox="1"/>
          <p:nvPr/>
        </p:nvSpPr>
        <p:spPr>
          <a:xfrm rot="17988860">
            <a:off x="667478" y="2992824"/>
            <a:ext cx="1316386" cy="369332"/>
          </a:xfrm>
          <a:prstGeom prst="rect">
            <a:avLst/>
          </a:prstGeom>
          <a:noFill/>
        </p:spPr>
        <p:txBody>
          <a:bodyPr wrap="none" rtlCol="0">
            <a:spAutoFit/>
          </a:bodyPr>
          <a:lstStyle/>
          <a:p>
            <a:r>
              <a:rPr lang="en-US" dirty="0" smtClean="0"/>
              <a:t>3.5 mol H</a:t>
            </a:r>
            <a:r>
              <a:rPr lang="en-US" baseline="-25000" dirty="0" smtClean="0"/>
              <a:t>2</a:t>
            </a:r>
            <a:r>
              <a:rPr lang="en-US" dirty="0" smtClean="0"/>
              <a:t>O</a:t>
            </a:r>
            <a:endParaRPr lang="en-US" dirty="0"/>
          </a:p>
        </p:txBody>
      </p:sp>
      <p:sp>
        <p:nvSpPr>
          <p:cNvPr id="8" name="TextBox 7"/>
          <p:cNvSpPr txBox="1"/>
          <p:nvPr/>
        </p:nvSpPr>
        <p:spPr>
          <a:xfrm>
            <a:off x="838200" y="4659868"/>
            <a:ext cx="1417376" cy="369332"/>
          </a:xfrm>
          <a:prstGeom prst="rect">
            <a:avLst/>
          </a:prstGeom>
          <a:noFill/>
        </p:spPr>
        <p:txBody>
          <a:bodyPr wrap="none" rtlCol="0">
            <a:spAutoFit/>
          </a:bodyPr>
          <a:lstStyle/>
          <a:p>
            <a:r>
              <a:rPr lang="en-US" dirty="0" smtClean="0"/>
              <a:t>18.015 g H</a:t>
            </a:r>
            <a:r>
              <a:rPr lang="en-US" baseline="-25000" dirty="0" smtClean="0"/>
              <a:t>2</a:t>
            </a:r>
            <a:r>
              <a:rPr lang="en-US" dirty="0" smtClean="0"/>
              <a:t>O</a:t>
            </a:r>
            <a:endParaRPr lang="en-US" dirty="0"/>
          </a:p>
        </p:txBody>
      </p:sp>
      <p:sp>
        <p:nvSpPr>
          <p:cNvPr id="10" name="TextBox 9"/>
          <p:cNvSpPr txBox="1"/>
          <p:nvPr/>
        </p:nvSpPr>
        <p:spPr>
          <a:xfrm>
            <a:off x="2209800" y="4953000"/>
            <a:ext cx="894797" cy="369332"/>
          </a:xfrm>
          <a:prstGeom prst="rect">
            <a:avLst/>
          </a:prstGeom>
          <a:noFill/>
        </p:spPr>
        <p:txBody>
          <a:bodyPr wrap="none" rtlCol="0">
            <a:spAutoFit/>
          </a:bodyPr>
          <a:lstStyle/>
          <a:p>
            <a:r>
              <a:rPr lang="en-US" dirty="0" smtClean="0"/>
              <a:t>X g H</a:t>
            </a:r>
            <a:r>
              <a:rPr lang="en-US" baseline="-25000" dirty="0" smtClean="0"/>
              <a:t>2</a:t>
            </a:r>
            <a:r>
              <a:rPr lang="en-US" dirty="0" smtClean="0"/>
              <a:t>O</a:t>
            </a:r>
            <a:endParaRPr lang="en-US" dirty="0"/>
          </a:p>
        </p:txBody>
      </p:sp>
      <p:cxnSp>
        <p:nvCxnSpPr>
          <p:cNvPr id="27" name="Straight Connector 26"/>
          <p:cNvCxnSpPr>
            <a:stCxn id="7" idx="3"/>
          </p:cNvCxnSpPr>
          <p:nvPr/>
        </p:nvCxnSpPr>
        <p:spPr>
          <a:xfrm flipV="1">
            <a:off x="1652919" y="1371600"/>
            <a:ext cx="709281" cy="1234815"/>
          </a:xfrm>
          <a:prstGeom prst="line">
            <a:avLst/>
          </a:prstGeom>
          <a:ln w="254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9" name="Straight Connector 28"/>
          <p:cNvCxnSpPr/>
          <p:nvPr/>
        </p:nvCxnSpPr>
        <p:spPr>
          <a:xfrm>
            <a:off x="2362200" y="1371600"/>
            <a:ext cx="152400" cy="76201"/>
          </a:xfrm>
          <a:prstGeom prst="line">
            <a:avLst/>
          </a:prstGeom>
          <a:ln w="254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a:xfrm flipV="1">
            <a:off x="381000" y="3718186"/>
            <a:ext cx="633081" cy="1082414"/>
          </a:xfrm>
          <a:prstGeom prst="line">
            <a:avLst/>
          </a:prstGeom>
          <a:ln w="254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2" name="Straight Connector 31"/>
          <p:cNvCxnSpPr/>
          <p:nvPr/>
        </p:nvCxnSpPr>
        <p:spPr>
          <a:xfrm>
            <a:off x="381000" y="4800600"/>
            <a:ext cx="152400" cy="76201"/>
          </a:xfrm>
          <a:prstGeom prst="line">
            <a:avLst/>
          </a:prstGeom>
          <a:ln w="254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a:endCxn id="4" idx="4"/>
          </p:cNvCxnSpPr>
          <p:nvPr/>
        </p:nvCxnSpPr>
        <p:spPr>
          <a:xfrm flipV="1">
            <a:off x="4648200" y="4953000"/>
            <a:ext cx="0" cy="228600"/>
          </a:xfrm>
          <a:prstGeom prst="line">
            <a:avLst/>
          </a:prstGeom>
          <a:ln w="254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6" name="Straight Connector 35"/>
          <p:cNvCxnSpPr/>
          <p:nvPr/>
        </p:nvCxnSpPr>
        <p:spPr>
          <a:xfrm flipH="1">
            <a:off x="3048000" y="5181600"/>
            <a:ext cx="1600200" cy="0"/>
          </a:xfrm>
          <a:prstGeom prst="line">
            <a:avLst/>
          </a:prstGeom>
          <a:ln w="254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5" name="Straight Connector 54"/>
          <p:cNvCxnSpPr>
            <a:endCxn id="5" idx="2"/>
          </p:cNvCxnSpPr>
          <p:nvPr/>
        </p:nvCxnSpPr>
        <p:spPr>
          <a:xfrm flipV="1">
            <a:off x="533400" y="4953000"/>
            <a:ext cx="0" cy="228600"/>
          </a:xfrm>
          <a:prstGeom prst="line">
            <a:avLst/>
          </a:prstGeom>
          <a:ln w="254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6" name="Straight Connector 55"/>
          <p:cNvCxnSpPr/>
          <p:nvPr/>
        </p:nvCxnSpPr>
        <p:spPr>
          <a:xfrm flipH="1">
            <a:off x="533400" y="5181600"/>
            <a:ext cx="1752600" cy="0"/>
          </a:xfrm>
          <a:prstGeom prst="line">
            <a:avLst/>
          </a:prstGeom>
          <a:ln w="25400">
            <a:solidFill>
              <a:schemeClr val="tx1"/>
            </a:solidFill>
          </a:ln>
        </p:spPr>
        <p:style>
          <a:lnRef idx="1">
            <a:schemeClr val="accent1"/>
          </a:lnRef>
          <a:fillRef idx="0">
            <a:schemeClr val="accent1"/>
          </a:fillRef>
          <a:effectRef idx="0">
            <a:schemeClr val="accent1"/>
          </a:effectRef>
          <a:fontRef idx="minor">
            <a:schemeClr val="tx1"/>
          </a:fontRef>
        </p:style>
      </p:cxnSp>
      <p:sp>
        <p:nvSpPr>
          <p:cNvPr id="59" name="Content Placeholder 2"/>
          <p:cNvSpPr txBox="1">
            <a:spLocks/>
          </p:cNvSpPr>
          <p:nvPr/>
        </p:nvSpPr>
        <p:spPr>
          <a:xfrm>
            <a:off x="381000" y="56388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rPr>
              <a:t>Question</a:t>
            </a:r>
            <a:r>
              <a:rPr kumimoji="0" lang="en-US" sz="3200" b="0" i="0" u="sng" strike="noStrike" kern="1200" cap="none" spc="0" normalizeH="0" noProof="0" dirty="0" smtClean="0">
                <a:ln>
                  <a:noFill/>
                </a:ln>
                <a:solidFill>
                  <a:schemeClr val="tx1"/>
                </a:solidFill>
                <a:effectLst/>
                <a:uLnTx/>
                <a:uFillTx/>
                <a:latin typeface="+mn-lt"/>
                <a:ea typeface="+mn-ea"/>
                <a:cs typeface="+mn-cs"/>
              </a:rPr>
              <a:t> Amount</a:t>
            </a:r>
            <a:endParaRPr kumimoji="0" lang="en-US" sz="3200" b="0" i="0" u="sng"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60" name="Content Placeholder 2"/>
          <p:cNvSpPr txBox="1">
            <a:spLocks/>
          </p:cNvSpPr>
          <p:nvPr/>
        </p:nvSpPr>
        <p:spPr>
          <a:xfrm>
            <a:off x="381000" y="59436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dirty="0" smtClean="0"/>
              <a:t>Equation Amount</a:t>
            </a:r>
            <a:endParaRPr kumimoji="0" lang="en-US" sz="3200" b="0"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61" name="Content Placeholder 2"/>
          <p:cNvSpPr txBox="1">
            <a:spLocks/>
          </p:cNvSpPr>
          <p:nvPr/>
        </p:nvSpPr>
        <p:spPr>
          <a:xfrm>
            <a:off x="2819400" y="56388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u="sng" dirty="0" smtClean="0"/>
              <a:t>Question Amount</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62" name="Content Placeholder 2"/>
          <p:cNvSpPr txBox="1">
            <a:spLocks/>
          </p:cNvSpPr>
          <p:nvPr/>
        </p:nvSpPr>
        <p:spPr>
          <a:xfrm>
            <a:off x="2819400" y="59436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Equation Amount</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63" name="Content Placeholder 2"/>
          <p:cNvSpPr txBox="1">
            <a:spLocks/>
          </p:cNvSpPr>
          <p:nvPr/>
        </p:nvSpPr>
        <p:spPr>
          <a:xfrm>
            <a:off x="2514600" y="5638800"/>
            <a:ext cx="5334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64" name="TextBox 63"/>
          <p:cNvSpPr txBox="1"/>
          <p:nvPr/>
        </p:nvSpPr>
        <p:spPr>
          <a:xfrm>
            <a:off x="3505200" y="1066800"/>
            <a:ext cx="3810000" cy="1569660"/>
          </a:xfrm>
          <a:prstGeom prst="rect">
            <a:avLst/>
          </a:prstGeom>
          <a:noFill/>
        </p:spPr>
        <p:txBody>
          <a:bodyPr wrap="square" rtlCol="0">
            <a:spAutoFit/>
          </a:bodyPr>
          <a:lstStyle/>
          <a:p>
            <a:r>
              <a:rPr lang="en-US" sz="3200" dirty="0" smtClean="0"/>
              <a:t>What is the mass in </a:t>
            </a:r>
            <a:r>
              <a:rPr lang="en-US" sz="3200" dirty="0" smtClean="0">
                <a:solidFill>
                  <a:srgbClr val="FF0000"/>
                </a:solidFill>
              </a:rPr>
              <a:t>grams</a:t>
            </a:r>
            <a:r>
              <a:rPr lang="en-US" sz="3200" dirty="0" smtClean="0"/>
              <a:t> of </a:t>
            </a:r>
            <a:r>
              <a:rPr lang="en-US" sz="3200" dirty="0" smtClean="0">
                <a:solidFill>
                  <a:srgbClr val="FF0000"/>
                </a:solidFill>
              </a:rPr>
              <a:t>3.5 moles </a:t>
            </a:r>
            <a:r>
              <a:rPr lang="en-US" sz="3200" dirty="0" smtClean="0"/>
              <a:t>of water ?</a:t>
            </a:r>
            <a:endParaRPr lang="en-US" sz="3200" dirty="0"/>
          </a:p>
        </p:txBody>
      </p:sp>
      <p:sp>
        <p:nvSpPr>
          <p:cNvPr id="69" name="TextBox 68"/>
          <p:cNvSpPr txBox="1"/>
          <p:nvPr/>
        </p:nvSpPr>
        <p:spPr>
          <a:xfrm rot="20503423">
            <a:off x="6003134" y="1755075"/>
            <a:ext cx="3571045" cy="954107"/>
          </a:xfrm>
          <a:prstGeom prst="rect">
            <a:avLst/>
          </a:prstGeom>
          <a:noFill/>
        </p:spPr>
        <p:txBody>
          <a:bodyPr wrap="square" rtlCol="0">
            <a:spAutoFit/>
          </a:bodyPr>
          <a:lstStyle/>
          <a:p>
            <a:r>
              <a:rPr lang="en-US" sz="2800" u="sng" dirty="0" smtClean="0">
                <a:solidFill>
                  <a:srgbClr val="FF0000"/>
                </a:solidFill>
              </a:rPr>
              <a:t>Molar mass</a:t>
            </a:r>
            <a:r>
              <a:rPr lang="en-US" sz="2800" dirty="0" smtClean="0">
                <a:solidFill>
                  <a:srgbClr val="FF0000"/>
                </a:solidFill>
              </a:rPr>
              <a:t> = mass</a:t>
            </a:r>
          </a:p>
          <a:p>
            <a:r>
              <a:rPr lang="en-US" sz="2800" dirty="0" smtClean="0">
                <a:solidFill>
                  <a:srgbClr val="FF0000"/>
                </a:solidFill>
              </a:rPr>
              <a:t>Of 2 H’s and 1 O</a:t>
            </a:r>
            <a:endParaRPr lang="en-US" sz="2800" dirty="0">
              <a:solidFill>
                <a:srgbClr val="FF0000"/>
              </a:solidFill>
            </a:endParaRPr>
          </a:p>
        </p:txBody>
      </p:sp>
      <p:sp>
        <p:nvSpPr>
          <p:cNvPr id="72" name="Content Placeholder 2"/>
          <p:cNvSpPr txBox="1">
            <a:spLocks/>
          </p:cNvSpPr>
          <p:nvPr/>
        </p:nvSpPr>
        <p:spPr>
          <a:xfrm>
            <a:off x="6934200" y="33528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u="sng" strike="noStrike" kern="1200" cap="none" spc="0" normalizeH="0" baseline="0" noProof="0" dirty="0" smtClean="0">
                <a:ln>
                  <a:noFill/>
                </a:ln>
                <a:effectLst/>
                <a:uLnTx/>
                <a:uFillTx/>
                <a:latin typeface="+mn-lt"/>
                <a:ea typeface="+mn-ea"/>
                <a:cs typeface="+mn-cs"/>
              </a:rPr>
              <a:t>__X g H</a:t>
            </a:r>
            <a:r>
              <a:rPr kumimoji="0" lang="en-US" sz="3200" b="0" u="sng" strike="noStrike" kern="1200" cap="none" spc="0" normalizeH="0" baseline="-25000" noProof="0" dirty="0" smtClean="0">
                <a:ln>
                  <a:noFill/>
                </a:ln>
                <a:effectLst/>
                <a:uLnTx/>
                <a:uFillTx/>
                <a:latin typeface="+mn-lt"/>
                <a:ea typeface="+mn-ea"/>
                <a:cs typeface="+mn-cs"/>
              </a:rPr>
              <a:t>2</a:t>
            </a:r>
            <a:r>
              <a:rPr kumimoji="0" lang="en-US" sz="3200" b="0" u="sng" strike="noStrike" kern="1200" cap="none" spc="0" normalizeH="0" baseline="0" noProof="0" dirty="0" smtClean="0">
                <a:ln>
                  <a:noFill/>
                </a:ln>
                <a:effectLst/>
                <a:uLnTx/>
                <a:uFillTx/>
                <a:latin typeface="+mn-lt"/>
                <a:ea typeface="+mn-ea"/>
                <a:cs typeface="+mn-cs"/>
              </a:rPr>
              <a:t>O__</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73" name="Content Placeholder 2"/>
          <p:cNvSpPr txBox="1">
            <a:spLocks/>
          </p:cNvSpPr>
          <p:nvPr/>
        </p:nvSpPr>
        <p:spPr>
          <a:xfrm>
            <a:off x="6934200" y="33528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strike="noStrike" kern="1200" cap="none" spc="0" normalizeH="0" baseline="0" noProof="0" dirty="0" smtClean="0">
                <a:ln>
                  <a:noFill/>
                </a:ln>
                <a:solidFill>
                  <a:srgbClr val="FF0000"/>
                </a:solidFill>
                <a:effectLst/>
                <a:uLnTx/>
                <a:uFillTx/>
                <a:latin typeface="+mn-lt"/>
                <a:ea typeface="+mn-ea"/>
                <a:cs typeface="+mn-cs"/>
              </a:rPr>
              <a:t>__X g H</a:t>
            </a:r>
            <a:r>
              <a:rPr kumimoji="0" lang="en-US" sz="3200" b="0" strike="noStrike" kern="1200" cap="none" spc="0" normalizeH="0" baseline="-25000" noProof="0" dirty="0" smtClean="0">
                <a:ln>
                  <a:noFill/>
                </a:ln>
                <a:solidFill>
                  <a:srgbClr val="FF0000"/>
                </a:solidFill>
                <a:effectLst/>
                <a:uLnTx/>
                <a:uFillTx/>
                <a:latin typeface="+mn-lt"/>
                <a:ea typeface="+mn-ea"/>
                <a:cs typeface="+mn-cs"/>
              </a:rPr>
              <a:t>2</a:t>
            </a:r>
            <a:r>
              <a:rPr kumimoji="0" lang="en-US" sz="3200" b="0" strike="noStrike" kern="1200" cap="none" spc="0" normalizeH="0" baseline="0" noProof="0" dirty="0" smtClean="0">
                <a:ln>
                  <a:noFill/>
                </a:ln>
                <a:solidFill>
                  <a:srgbClr val="FF0000"/>
                </a:solidFill>
                <a:effectLst/>
                <a:uLnTx/>
                <a:uFillTx/>
                <a:latin typeface="+mn-lt"/>
                <a:ea typeface="+mn-ea"/>
                <a:cs typeface="+mn-cs"/>
              </a:rPr>
              <a:t>O__</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74" name="Content Placeholder 2"/>
          <p:cNvSpPr txBox="1">
            <a:spLocks/>
          </p:cNvSpPr>
          <p:nvPr/>
        </p:nvSpPr>
        <p:spPr>
          <a:xfrm>
            <a:off x="4495800" y="33528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u="sng" dirty="0" smtClean="0"/>
              <a:t>3.5 mol </a:t>
            </a:r>
            <a:r>
              <a:rPr kumimoji="0" lang="en-US" sz="3200" i="0" u="sng" strike="noStrike" kern="1200" cap="none" spc="0" normalizeH="0" baseline="0" noProof="0" dirty="0" smtClean="0">
                <a:ln>
                  <a:noFill/>
                </a:ln>
                <a:effectLst/>
                <a:uLnTx/>
                <a:uFillTx/>
                <a:latin typeface="+mn-lt"/>
                <a:ea typeface="+mn-ea"/>
                <a:cs typeface="+mn-cs"/>
              </a:rPr>
              <a:t>H</a:t>
            </a:r>
            <a:r>
              <a:rPr kumimoji="0" lang="en-US" sz="3200" i="0" u="sng" strike="noStrike" kern="1200" cap="none" spc="0" normalizeH="0" baseline="-25000" noProof="0" dirty="0" smtClean="0">
                <a:ln>
                  <a:noFill/>
                </a:ln>
                <a:effectLst/>
                <a:uLnTx/>
                <a:uFillTx/>
                <a:latin typeface="+mn-lt"/>
                <a:ea typeface="+mn-ea"/>
                <a:cs typeface="+mn-cs"/>
              </a:rPr>
              <a:t>2</a:t>
            </a:r>
            <a:r>
              <a:rPr lang="en-US" sz="3200" u="sng" dirty="0" smtClean="0"/>
              <a:t>O</a:t>
            </a:r>
            <a:endParaRPr kumimoji="0" lang="en-US" sz="3200" i="0" u="sng" strike="noStrike" kern="1200" cap="none" spc="0" normalizeH="0" baseline="0" noProof="0" dirty="0" smtClean="0">
              <a:ln>
                <a:noFill/>
              </a:ln>
              <a:effectLst/>
              <a:uLnTx/>
              <a:uFillTx/>
              <a:latin typeface="+mn-lt"/>
              <a:ea typeface="+mn-ea"/>
              <a:cs typeface="+mn-cs"/>
            </a:endParaRPr>
          </a:p>
        </p:txBody>
      </p:sp>
      <p:sp>
        <p:nvSpPr>
          <p:cNvPr id="75" name="Content Placeholder 2"/>
          <p:cNvSpPr txBox="1">
            <a:spLocks/>
          </p:cNvSpPr>
          <p:nvPr/>
        </p:nvSpPr>
        <p:spPr>
          <a:xfrm>
            <a:off x="4724400" y="3733800"/>
            <a:ext cx="19812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smtClean="0">
                <a:ln>
                  <a:noFill/>
                </a:ln>
                <a:solidFill>
                  <a:schemeClr val="tx1"/>
                </a:solidFill>
                <a:effectLst/>
                <a:uLnTx/>
                <a:uFillTx/>
                <a:latin typeface="+mn-lt"/>
                <a:ea typeface="+mn-ea"/>
                <a:cs typeface="+mn-cs"/>
              </a:rPr>
              <a:t>1 mol H</a:t>
            </a:r>
            <a:r>
              <a:rPr kumimoji="0" lang="en-US" sz="3200" b="0" i="0" u="none" strike="noStrike" kern="1200" cap="none" spc="0" normalizeH="0" baseline="-25000" noProof="0" smtClean="0">
                <a:ln>
                  <a:noFill/>
                </a:ln>
                <a:solidFill>
                  <a:schemeClr val="tx1"/>
                </a:solidFill>
                <a:effectLst/>
                <a:uLnTx/>
                <a:uFillTx/>
                <a:latin typeface="+mn-lt"/>
                <a:ea typeface="+mn-ea"/>
                <a:cs typeface="+mn-cs"/>
              </a:rPr>
              <a:t>2</a:t>
            </a:r>
            <a:r>
              <a:rPr kumimoji="0" lang="en-US" sz="3200" b="0" i="0" u="none" strike="noStrike" kern="1200" cap="none" spc="0" normalizeH="0" baseline="0" noProof="0" smtClean="0">
                <a:ln>
                  <a:noFill/>
                </a:ln>
                <a:solidFill>
                  <a:schemeClr val="tx1"/>
                </a:solidFill>
                <a:effectLst/>
                <a:uLnTx/>
                <a:uFillTx/>
                <a:latin typeface="+mn-lt"/>
                <a:ea typeface="+mn-ea"/>
                <a:cs typeface="+mn-cs"/>
              </a:rPr>
              <a:t>O </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76" name="Content Placeholder 2"/>
          <p:cNvSpPr txBox="1">
            <a:spLocks/>
          </p:cNvSpPr>
          <p:nvPr/>
        </p:nvSpPr>
        <p:spPr>
          <a:xfrm>
            <a:off x="4495800" y="33528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dirty="0" smtClean="0">
                <a:solidFill>
                  <a:srgbClr val="FF0000"/>
                </a:solidFill>
              </a:rPr>
              <a:t>3.5 mol </a:t>
            </a:r>
            <a:r>
              <a:rPr kumimoji="0" lang="en-US" sz="3200" b="0" i="0" strike="noStrike" kern="1200" cap="none" spc="0" normalizeH="0" baseline="0" noProof="0" dirty="0" smtClean="0">
                <a:ln>
                  <a:noFill/>
                </a:ln>
                <a:solidFill>
                  <a:srgbClr val="FF0000"/>
                </a:solidFill>
                <a:effectLst/>
                <a:uLnTx/>
                <a:uFillTx/>
                <a:latin typeface="+mn-lt"/>
                <a:ea typeface="+mn-ea"/>
                <a:cs typeface="+mn-cs"/>
              </a:rPr>
              <a:t>H</a:t>
            </a:r>
            <a:r>
              <a:rPr kumimoji="0" lang="en-US" sz="3200" b="0" i="0" strike="noStrike" kern="1200" cap="none" spc="0" normalizeH="0" baseline="-25000" noProof="0" dirty="0" smtClean="0">
                <a:ln>
                  <a:noFill/>
                </a:ln>
                <a:solidFill>
                  <a:srgbClr val="FF0000"/>
                </a:solidFill>
                <a:effectLst/>
                <a:uLnTx/>
                <a:uFillTx/>
                <a:latin typeface="+mn-lt"/>
                <a:ea typeface="+mn-ea"/>
                <a:cs typeface="+mn-cs"/>
              </a:rPr>
              <a:t>2</a:t>
            </a:r>
            <a:r>
              <a:rPr lang="en-US" sz="3200" dirty="0" smtClean="0">
                <a:solidFill>
                  <a:srgbClr val="FF0000"/>
                </a:solidFill>
              </a:rPr>
              <a:t>O</a:t>
            </a:r>
            <a:endParaRPr kumimoji="0" lang="en-US" sz="3200" b="0" i="0" strike="noStrike" kern="1200" cap="none" spc="0" normalizeH="0" baseline="0" noProof="0" dirty="0" smtClean="0">
              <a:ln>
                <a:noFill/>
              </a:ln>
              <a:solidFill>
                <a:srgbClr val="FF0000"/>
              </a:solidFill>
              <a:effectLst/>
              <a:uLnTx/>
              <a:uFillTx/>
              <a:latin typeface="+mn-lt"/>
              <a:ea typeface="+mn-ea"/>
              <a:cs typeface="+mn-cs"/>
            </a:endParaRPr>
          </a:p>
        </p:txBody>
      </p:sp>
      <p:sp>
        <p:nvSpPr>
          <p:cNvPr id="77" name="Content Placeholder 2"/>
          <p:cNvSpPr txBox="1">
            <a:spLocks/>
          </p:cNvSpPr>
          <p:nvPr/>
        </p:nvSpPr>
        <p:spPr>
          <a:xfrm>
            <a:off x="6934200" y="3733800"/>
            <a:ext cx="2286000" cy="609600"/>
          </a:xfrm>
          <a:prstGeom prst="rect">
            <a:avLst/>
          </a:prstGeom>
        </p:spPr>
        <p:txBody>
          <a:bodyPr vert="horz" lIns="91440" tIns="45720" rIns="91440" bIns="45720" rtlCol="0">
            <a:normAutofit fontScale="92500"/>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strike="noStrike" kern="1200" cap="none" spc="0" normalizeH="0" baseline="0" noProof="0" dirty="0" smtClean="0">
                <a:ln>
                  <a:noFill/>
                </a:ln>
                <a:solidFill>
                  <a:schemeClr val="tx1"/>
                </a:solidFill>
                <a:effectLst/>
                <a:uLnTx/>
                <a:uFillTx/>
                <a:latin typeface="+mn-lt"/>
                <a:ea typeface="+mn-ea"/>
                <a:cs typeface="+mn-cs"/>
              </a:rPr>
              <a:t>18.015</a:t>
            </a:r>
            <a:r>
              <a:rPr kumimoji="0" lang="en-US" sz="3200" b="0" i="0" strike="noStrike" kern="1200" cap="none" spc="0" normalizeH="0" noProof="0" dirty="0" smtClean="0">
                <a:ln>
                  <a:noFill/>
                </a:ln>
                <a:solidFill>
                  <a:schemeClr val="tx1"/>
                </a:solidFill>
                <a:effectLst/>
                <a:uLnTx/>
                <a:uFillTx/>
                <a:latin typeface="+mn-lt"/>
                <a:ea typeface="+mn-ea"/>
                <a:cs typeface="+mn-cs"/>
              </a:rPr>
              <a:t> g H</a:t>
            </a:r>
            <a:r>
              <a:rPr kumimoji="0" lang="en-US" sz="3200" b="0" i="0" strike="noStrike" kern="1200" cap="none" spc="0" normalizeH="0" baseline="-25000" noProof="0" dirty="0" smtClean="0">
                <a:ln>
                  <a:noFill/>
                </a:ln>
                <a:solidFill>
                  <a:schemeClr val="tx1"/>
                </a:solidFill>
                <a:effectLst/>
                <a:uLnTx/>
                <a:uFillTx/>
                <a:latin typeface="+mn-lt"/>
                <a:ea typeface="+mn-ea"/>
                <a:cs typeface="+mn-cs"/>
              </a:rPr>
              <a:t>2</a:t>
            </a:r>
            <a:r>
              <a:rPr kumimoji="0" lang="en-US" sz="3200" b="0" i="0" strike="noStrike" kern="1200" cap="none" spc="0" normalizeH="0" noProof="0" dirty="0" smtClean="0">
                <a:ln>
                  <a:noFill/>
                </a:ln>
                <a:solidFill>
                  <a:schemeClr val="tx1"/>
                </a:solidFill>
                <a:effectLst/>
                <a:uLnTx/>
                <a:uFillTx/>
                <a:latin typeface="+mn-lt"/>
                <a:ea typeface="+mn-ea"/>
                <a:cs typeface="+mn-cs"/>
              </a:rPr>
              <a:t>O</a:t>
            </a:r>
            <a:endParaRPr kumimoji="0" lang="en-US" sz="3200" b="0" i="0" strike="noStrike" kern="1200" cap="none" spc="0" normalizeH="0" baseline="0" noProof="0" dirty="0">
              <a:ln>
                <a:noFill/>
              </a:ln>
              <a:solidFill>
                <a:schemeClr val="tx1"/>
              </a:solidFill>
              <a:effectLst/>
              <a:uLnTx/>
              <a:uFillTx/>
              <a:latin typeface="+mn-lt"/>
              <a:ea typeface="+mn-ea"/>
              <a:cs typeface="+mn-cs"/>
            </a:endParaRPr>
          </a:p>
        </p:txBody>
      </p:sp>
      <p:sp>
        <p:nvSpPr>
          <p:cNvPr id="78" name="Content Placeholder 2"/>
          <p:cNvSpPr txBox="1">
            <a:spLocks/>
          </p:cNvSpPr>
          <p:nvPr/>
        </p:nvSpPr>
        <p:spPr>
          <a:xfrm>
            <a:off x="6629400" y="3429000"/>
            <a:ext cx="5334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79" name="Content Placeholder 2"/>
          <p:cNvSpPr txBox="1">
            <a:spLocks/>
          </p:cNvSpPr>
          <p:nvPr/>
        </p:nvSpPr>
        <p:spPr>
          <a:xfrm>
            <a:off x="5486400" y="4419600"/>
            <a:ext cx="3429000" cy="14478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1</a:t>
            </a:r>
            <a:r>
              <a:rPr kumimoji="0" lang="en-US" sz="3200" b="0" i="0" u="none" strike="noStrike" kern="1200" cap="none" spc="0" normalizeH="0" noProof="0" dirty="0" smtClean="0">
                <a:ln>
                  <a:noFill/>
                </a:ln>
                <a:solidFill>
                  <a:schemeClr val="tx1"/>
                </a:solidFill>
                <a:effectLst/>
                <a:uLnTx/>
                <a:uFillTx/>
                <a:latin typeface="+mn-lt"/>
                <a:ea typeface="+mn-ea"/>
                <a:cs typeface="+mn-cs"/>
              </a:rPr>
              <a:t> x </a:t>
            </a:r>
            <a:r>
              <a:rPr kumimoji="0" lang="en-US" sz="3200" b="0" i="0" u="none" strike="noStrike" kern="1200" cap="none" spc="0" normalizeH="0" noProof="0" dirty="0" err="1" smtClean="0">
                <a:ln>
                  <a:noFill/>
                </a:ln>
                <a:solidFill>
                  <a:schemeClr val="tx1"/>
                </a:solidFill>
                <a:effectLst/>
                <a:uLnTx/>
                <a:uFillTx/>
                <a:latin typeface="+mn-lt"/>
                <a:ea typeface="+mn-ea"/>
                <a:cs typeface="+mn-cs"/>
              </a:rPr>
              <a:t>X</a:t>
            </a:r>
            <a:r>
              <a:rPr kumimoji="0" lang="en-US" sz="3200" b="0" i="0" u="none" strike="noStrike" kern="1200" cap="none" spc="0" normalizeH="0" noProof="0" dirty="0" smtClean="0">
                <a:ln>
                  <a:noFill/>
                </a:ln>
                <a:solidFill>
                  <a:schemeClr val="tx1"/>
                </a:solidFill>
                <a:effectLst/>
                <a:uLnTx/>
                <a:uFillTx/>
                <a:latin typeface="+mn-lt"/>
                <a:ea typeface="+mn-ea"/>
                <a:cs typeface="+mn-cs"/>
              </a:rPr>
              <a:t> = 3.5 x 18.015</a:t>
            </a:r>
          </a:p>
          <a:p>
            <a:pPr marL="342900" marR="0" lvl="0" indent="-342900" algn="l" defTabSz="914400" rtl="0" eaLnBrk="1" fontAlgn="auto" latinLnBrk="0" hangingPunct="1">
              <a:lnSpc>
                <a:spcPct val="100000"/>
              </a:lnSpc>
              <a:spcBef>
                <a:spcPct val="20000"/>
              </a:spcBef>
              <a:spcAft>
                <a:spcPts val="0"/>
              </a:spcAft>
              <a:buClrTx/>
              <a:buSzTx/>
              <a:tabLst/>
              <a:defRPr/>
            </a:pPr>
            <a:r>
              <a:rPr lang="en-US" sz="3200" noProof="0" dirty="0" smtClean="0"/>
              <a:t>X=63.05 g H</a:t>
            </a:r>
            <a:r>
              <a:rPr lang="en-US" sz="3200" baseline="-25000" noProof="0" dirty="0" smtClean="0"/>
              <a:t>2</a:t>
            </a:r>
            <a:r>
              <a:rPr lang="en-US" sz="3200" noProof="0" dirty="0" smtClean="0"/>
              <a:t>O</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80" name="Content Placeholder 2"/>
          <p:cNvSpPr txBox="1">
            <a:spLocks/>
          </p:cNvSpPr>
          <p:nvPr/>
        </p:nvSpPr>
        <p:spPr>
          <a:xfrm>
            <a:off x="6934200" y="33528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u="sng" strike="noStrike" kern="1200" cap="none" spc="0" normalizeH="0" baseline="0" noProof="0" dirty="0" smtClean="0">
                <a:ln>
                  <a:noFill/>
                </a:ln>
                <a:effectLst/>
                <a:uLnTx/>
                <a:uFillTx/>
                <a:latin typeface="+mn-lt"/>
                <a:ea typeface="+mn-ea"/>
                <a:cs typeface="+mn-cs"/>
              </a:rPr>
              <a:t>______</a:t>
            </a:r>
            <a:r>
              <a:rPr kumimoji="0" lang="en-US" sz="3200" b="0" u="sng" strike="noStrike" kern="1200" cap="none" spc="0" normalizeH="0" baseline="-25000" noProof="0" dirty="0" smtClean="0">
                <a:ln>
                  <a:noFill/>
                </a:ln>
                <a:solidFill>
                  <a:srgbClr val="FF0000"/>
                </a:solidFill>
                <a:effectLst/>
                <a:uLnTx/>
                <a:uFillTx/>
                <a:latin typeface="+mn-lt"/>
                <a:ea typeface="+mn-ea"/>
                <a:cs typeface="+mn-cs"/>
              </a:rPr>
              <a:t>2</a:t>
            </a:r>
            <a:r>
              <a:rPr kumimoji="0" lang="en-US" sz="3200" b="0" u="sng" strike="noStrike" kern="1200" cap="none" spc="0" normalizeH="0" baseline="0" noProof="0" dirty="0" smtClean="0">
                <a:ln>
                  <a:noFill/>
                </a:ln>
                <a:effectLst/>
                <a:uLnTx/>
                <a:uFillTx/>
                <a:latin typeface="+mn-lt"/>
                <a:ea typeface="+mn-ea"/>
                <a:cs typeface="+mn-cs"/>
              </a:rPr>
              <a:t>___</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5" presetClass="entr" presetSubtype="10" fill="hold" nodeType="afterEffect">
                                  <p:stCondLst>
                                    <p:cond delay="0"/>
                                  </p:stCondLst>
                                  <p:childTnLst>
                                    <p:set>
                                      <p:cBhvr>
                                        <p:cTn id="6" dur="1" fill="hold">
                                          <p:stCondLst>
                                            <p:cond delay="0"/>
                                          </p:stCondLst>
                                        </p:cTn>
                                        <p:tgtEl>
                                          <p:spTgt spid="64">
                                            <p:txEl>
                                              <p:pRg st="0" end="0"/>
                                            </p:txEl>
                                          </p:spTgt>
                                        </p:tgtEl>
                                        <p:attrNameLst>
                                          <p:attrName>style.visibility</p:attrName>
                                        </p:attrNameLst>
                                      </p:cBhvr>
                                      <p:to>
                                        <p:strVal val="visible"/>
                                      </p:to>
                                    </p:set>
                                    <p:animEffect transition="in" filter="checkerboard(across)">
                                      <p:cBhvr>
                                        <p:cTn id="7" dur="500"/>
                                        <p:tgtEl>
                                          <p:spTgt spid="64">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grpId="0" nodeType="clickEffect">
                                  <p:stCondLst>
                                    <p:cond delay="0"/>
                                  </p:stCondLst>
                                  <p:childTnLst>
                                    <p:set>
                                      <p:cBhvr>
                                        <p:cTn id="11" dur="1" fill="hold">
                                          <p:stCondLst>
                                            <p:cond delay="0"/>
                                          </p:stCondLst>
                                        </p:cTn>
                                        <p:tgtEl>
                                          <p:spTgt spid="59"/>
                                        </p:tgtEl>
                                        <p:attrNameLst>
                                          <p:attrName>style.visibility</p:attrName>
                                        </p:attrNameLst>
                                      </p:cBhvr>
                                      <p:to>
                                        <p:strVal val="visible"/>
                                      </p:to>
                                    </p:set>
                                    <p:anim calcmode="lin" valueType="num">
                                      <p:cBhvr additive="base">
                                        <p:cTn id="12" dur="500" fill="hold"/>
                                        <p:tgtEl>
                                          <p:spTgt spid="59"/>
                                        </p:tgtEl>
                                        <p:attrNameLst>
                                          <p:attrName>ppt_x</p:attrName>
                                        </p:attrNameLst>
                                      </p:cBhvr>
                                      <p:tavLst>
                                        <p:tav tm="0">
                                          <p:val>
                                            <p:strVal val="#ppt_x"/>
                                          </p:val>
                                        </p:tav>
                                        <p:tav tm="100000">
                                          <p:val>
                                            <p:strVal val="#ppt_x"/>
                                          </p:val>
                                        </p:tav>
                                      </p:tavLst>
                                    </p:anim>
                                    <p:anim calcmode="lin" valueType="num">
                                      <p:cBhvr additive="base">
                                        <p:cTn id="13" dur="500" fill="hold"/>
                                        <p:tgtEl>
                                          <p:spTgt spid="59"/>
                                        </p:tgtEl>
                                        <p:attrNameLst>
                                          <p:attrName>ppt_y</p:attrName>
                                        </p:attrNameLst>
                                      </p:cBhvr>
                                      <p:tavLst>
                                        <p:tav tm="0">
                                          <p:val>
                                            <p:strVal val="1+#ppt_h/2"/>
                                          </p:val>
                                        </p:tav>
                                        <p:tav tm="100000">
                                          <p:val>
                                            <p:strVal val="#ppt_y"/>
                                          </p:val>
                                        </p:tav>
                                      </p:tavLst>
                                    </p:anim>
                                  </p:childTnLst>
                                </p:cTn>
                              </p:par>
                              <p:par>
                                <p:cTn id="14" presetID="2" presetClass="entr" presetSubtype="4" fill="hold" grpId="0" nodeType="withEffect">
                                  <p:stCondLst>
                                    <p:cond delay="0"/>
                                  </p:stCondLst>
                                  <p:childTnLst>
                                    <p:set>
                                      <p:cBhvr>
                                        <p:cTn id="15" dur="1" fill="hold">
                                          <p:stCondLst>
                                            <p:cond delay="0"/>
                                          </p:stCondLst>
                                        </p:cTn>
                                        <p:tgtEl>
                                          <p:spTgt spid="63"/>
                                        </p:tgtEl>
                                        <p:attrNameLst>
                                          <p:attrName>style.visibility</p:attrName>
                                        </p:attrNameLst>
                                      </p:cBhvr>
                                      <p:to>
                                        <p:strVal val="visible"/>
                                      </p:to>
                                    </p:set>
                                    <p:anim calcmode="lin" valueType="num">
                                      <p:cBhvr additive="base">
                                        <p:cTn id="16" dur="500" fill="hold"/>
                                        <p:tgtEl>
                                          <p:spTgt spid="63"/>
                                        </p:tgtEl>
                                        <p:attrNameLst>
                                          <p:attrName>ppt_x</p:attrName>
                                        </p:attrNameLst>
                                      </p:cBhvr>
                                      <p:tavLst>
                                        <p:tav tm="0">
                                          <p:val>
                                            <p:strVal val="#ppt_x"/>
                                          </p:val>
                                        </p:tav>
                                        <p:tav tm="100000">
                                          <p:val>
                                            <p:strVal val="#ppt_x"/>
                                          </p:val>
                                        </p:tav>
                                      </p:tavLst>
                                    </p:anim>
                                    <p:anim calcmode="lin" valueType="num">
                                      <p:cBhvr additive="base">
                                        <p:cTn id="17" dur="500" fill="hold"/>
                                        <p:tgtEl>
                                          <p:spTgt spid="63"/>
                                        </p:tgtEl>
                                        <p:attrNameLst>
                                          <p:attrName>ppt_y</p:attrName>
                                        </p:attrNameLst>
                                      </p:cBhvr>
                                      <p:tavLst>
                                        <p:tav tm="0">
                                          <p:val>
                                            <p:strVal val="1+#ppt_h/2"/>
                                          </p:val>
                                        </p:tav>
                                        <p:tav tm="100000">
                                          <p:val>
                                            <p:strVal val="#ppt_y"/>
                                          </p:val>
                                        </p:tav>
                                      </p:tavLst>
                                    </p:anim>
                                  </p:childTnLst>
                                </p:cTn>
                              </p:par>
                              <p:par>
                                <p:cTn id="18" presetID="2" presetClass="entr" presetSubtype="4" fill="hold" grpId="0" nodeType="withEffect">
                                  <p:stCondLst>
                                    <p:cond delay="0"/>
                                  </p:stCondLst>
                                  <p:childTnLst>
                                    <p:set>
                                      <p:cBhvr>
                                        <p:cTn id="19" dur="1" fill="hold">
                                          <p:stCondLst>
                                            <p:cond delay="0"/>
                                          </p:stCondLst>
                                        </p:cTn>
                                        <p:tgtEl>
                                          <p:spTgt spid="60"/>
                                        </p:tgtEl>
                                        <p:attrNameLst>
                                          <p:attrName>style.visibility</p:attrName>
                                        </p:attrNameLst>
                                      </p:cBhvr>
                                      <p:to>
                                        <p:strVal val="visible"/>
                                      </p:to>
                                    </p:set>
                                    <p:anim calcmode="lin" valueType="num">
                                      <p:cBhvr additive="base">
                                        <p:cTn id="20" dur="500" fill="hold"/>
                                        <p:tgtEl>
                                          <p:spTgt spid="60"/>
                                        </p:tgtEl>
                                        <p:attrNameLst>
                                          <p:attrName>ppt_x</p:attrName>
                                        </p:attrNameLst>
                                      </p:cBhvr>
                                      <p:tavLst>
                                        <p:tav tm="0">
                                          <p:val>
                                            <p:strVal val="#ppt_x"/>
                                          </p:val>
                                        </p:tav>
                                        <p:tav tm="100000">
                                          <p:val>
                                            <p:strVal val="#ppt_x"/>
                                          </p:val>
                                        </p:tav>
                                      </p:tavLst>
                                    </p:anim>
                                    <p:anim calcmode="lin" valueType="num">
                                      <p:cBhvr additive="base">
                                        <p:cTn id="21" dur="500" fill="hold"/>
                                        <p:tgtEl>
                                          <p:spTgt spid="60"/>
                                        </p:tgtEl>
                                        <p:attrNameLst>
                                          <p:attrName>ppt_y</p:attrName>
                                        </p:attrNameLst>
                                      </p:cBhvr>
                                      <p:tavLst>
                                        <p:tav tm="0">
                                          <p:val>
                                            <p:strVal val="1+#ppt_h/2"/>
                                          </p:val>
                                        </p:tav>
                                        <p:tav tm="100000">
                                          <p:val>
                                            <p:strVal val="#ppt_y"/>
                                          </p:val>
                                        </p:tav>
                                      </p:tavLst>
                                    </p:anim>
                                  </p:childTnLst>
                                </p:cTn>
                              </p:par>
                              <p:par>
                                <p:cTn id="22" presetID="2" presetClass="entr" presetSubtype="4" fill="hold" grpId="0" nodeType="withEffect">
                                  <p:stCondLst>
                                    <p:cond delay="0"/>
                                  </p:stCondLst>
                                  <p:childTnLst>
                                    <p:set>
                                      <p:cBhvr>
                                        <p:cTn id="23" dur="1" fill="hold">
                                          <p:stCondLst>
                                            <p:cond delay="0"/>
                                          </p:stCondLst>
                                        </p:cTn>
                                        <p:tgtEl>
                                          <p:spTgt spid="61"/>
                                        </p:tgtEl>
                                        <p:attrNameLst>
                                          <p:attrName>style.visibility</p:attrName>
                                        </p:attrNameLst>
                                      </p:cBhvr>
                                      <p:to>
                                        <p:strVal val="visible"/>
                                      </p:to>
                                    </p:set>
                                    <p:anim calcmode="lin" valueType="num">
                                      <p:cBhvr additive="base">
                                        <p:cTn id="24" dur="500" fill="hold"/>
                                        <p:tgtEl>
                                          <p:spTgt spid="61"/>
                                        </p:tgtEl>
                                        <p:attrNameLst>
                                          <p:attrName>ppt_x</p:attrName>
                                        </p:attrNameLst>
                                      </p:cBhvr>
                                      <p:tavLst>
                                        <p:tav tm="0">
                                          <p:val>
                                            <p:strVal val="#ppt_x"/>
                                          </p:val>
                                        </p:tav>
                                        <p:tav tm="100000">
                                          <p:val>
                                            <p:strVal val="#ppt_x"/>
                                          </p:val>
                                        </p:tav>
                                      </p:tavLst>
                                    </p:anim>
                                    <p:anim calcmode="lin" valueType="num">
                                      <p:cBhvr additive="base">
                                        <p:cTn id="25" dur="500" fill="hold"/>
                                        <p:tgtEl>
                                          <p:spTgt spid="61"/>
                                        </p:tgtEl>
                                        <p:attrNameLst>
                                          <p:attrName>ppt_y</p:attrName>
                                        </p:attrNameLst>
                                      </p:cBhvr>
                                      <p:tavLst>
                                        <p:tav tm="0">
                                          <p:val>
                                            <p:strVal val="1+#ppt_h/2"/>
                                          </p:val>
                                        </p:tav>
                                        <p:tav tm="100000">
                                          <p:val>
                                            <p:strVal val="#ppt_y"/>
                                          </p:val>
                                        </p:tav>
                                      </p:tavLst>
                                    </p:anim>
                                  </p:childTnLst>
                                </p:cTn>
                              </p:par>
                              <p:par>
                                <p:cTn id="26" presetID="2" presetClass="entr" presetSubtype="4" fill="hold" grpId="0" nodeType="withEffect">
                                  <p:stCondLst>
                                    <p:cond delay="0"/>
                                  </p:stCondLst>
                                  <p:childTnLst>
                                    <p:set>
                                      <p:cBhvr>
                                        <p:cTn id="27" dur="1" fill="hold">
                                          <p:stCondLst>
                                            <p:cond delay="0"/>
                                          </p:stCondLst>
                                        </p:cTn>
                                        <p:tgtEl>
                                          <p:spTgt spid="62"/>
                                        </p:tgtEl>
                                        <p:attrNameLst>
                                          <p:attrName>style.visibility</p:attrName>
                                        </p:attrNameLst>
                                      </p:cBhvr>
                                      <p:to>
                                        <p:strVal val="visible"/>
                                      </p:to>
                                    </p:set>
                                    <p:anim calcmode="lin" valueType="num">
                                      <p:cBhvr additive="base">
                                        <p:cTn id="28" dur="500" fill="hold"/>
                                        <p:tgtEl>
                                          <p:spTgt spid="62"/>
                                        </p:tgtEl>
                                        <p:attrNameLst>
                                          <p:attrName>ppt_x</p:attrName>
                                        </p:attrNameLst>
                                      </p:cBhvr>
                                      <p:tavLst>
                                        <p:tav tm="0">
                                          <p:val>
                                            <p:strVal val="#ppt_x"/>
                                          </p:val>
                                        </p:tav>
                                        <p:tav tm="100000">
                                          <p:val>
                                            <p:strVal val="#ppt_x"/>
                                          </p:val>
                                        </p:tav>
                                      </p:tavLst>
                                    </p:anim>
                                    <p:anim calcmode="lin" valueType="num">
                                      <p:cBhvr additive="base">
                                        <p:cTn id="29" dur="500" fill="hold"/>
                                        <p:tgtEl>
                                          <p:spTgt spid="62"/>
                                        </p:tgtEl>
                                        <p:attrNameLst>
                                          <p:attrName>ppt_y</p:attrName>
                                        </p:attrNameLst>
                                      </p:cBhvr>
                                      <p:tavLst>
                                        <p:tav tm="0">
                                          <p:val>
                                            <p:strVal val="1+#ppt_h/2"/>
                                          </p:val>
                                        </p:tav>
                                        <p:tav tm="100000">
                                          <p:val>
                                            <p:strVal val="#ppt_y"/>
                                          </p:val>
                                        </p:tav>
                                      </p:tavLst>
                                    </p:anim>
                                  </p:childTnLst>
                                </p:cTn>
                              </p:par>
                              <p:par>
                                <p:cTn id="30" presetID="2" presetClass="entr" presetSubtype="4" fill="hold" grpId="0" nodeType="withEffect">
                                  <p:stCondLst>
                                    <p:cond delay="0"/>
                                  </p:stCondLst>
                                  <p:childTnLst>
                                    <p:set>
                                      <p:cBhvr>
                                        <p:cTn id="31" dur="1" fill="hold">
                                          <p:stCondLst>
                                            <p:cond delay="0"/>
                                          </p:stCondLst>
                                        </p:cTn>
                                        <p:tgtEl>
                                          <p:spTgt spid="7"/>
                                        </p:tgtEl>
                                        <p:attrNameLst>
                                          <p:attrName>style.visibility</p:attrName>
                                        </p:attrNameLst>
                                      </p:cBhvr>
                                      <p:to>
                                        <p:strVal val="visible"/>
                                      </p:to>
                                    </p:set>
                                    <p:anim calcmode="lin" valueType="num">
                                      <p:cBhvr additive="base">
                                        <p:cTn id="32" dur="500" fill="hold"/>
                                        <p:tgtEl>
                                          <p:spTgt spid="7"/>
                                        </p:tgtEl>
                                        <p:attrNameLst>
                                          <p:attrName>ppt_x</p:attrName>
                                        </p:attrNameLst>
                                      </p:cBhvr>
                                      <p:tavLst>
                                        <p:tav tm="0">
                                          <p:val>
                                            <p:strVal val="#ppt_x"/>
                                          </p:val>
                                        </p:tav>
                                        <p:tav tm="100000">
                                          <p:val>
                                            <p:strVal val="#ppt_x"/>
                                          </p:val>
                                        </p:tav>
                                      </p:tavLst>
                                    </p:anim>
                                    <p:anim calcmode="lin" valueType="num">
                                      <p:cBhvr additive="base">
                                        <p:cTn id="33" dur="500" fill="hold"/>
                                        <p:tgtEl>
                                          <p:spTgt spid="7"/>
                                        </p:tgtEl>
                                        <p:attrNameLst>
                                          <p:attrName>ppt_y</p:attrName>
                                        </p:attrNameLst>
                                      </p:cBhvr>
                                      <p:tavLst>
                                        <p:tav tm="0">
                                          <p:val>
                                            <p:strVal val="1+#ppt_h/2"/>
                                          </p:val>
                                        </p:tav>
                                        <p:tav tm="100000">
                                          <p:val>
                                            <p:strVal val="#ppt_y"/>
                                          </p:val>
                                        </p:tav>
                                      </p:tavLst>
                                    </p:anim>
                                  </p:childTnLst>
                                </p:cTn>
                              </p:par>
                              <p:par>
                                <p:cTn id="34" presetID="2" presetClass="entr" presetSubtype="4" fill="hold" nodeType="withEffect">
                                  <p:stCondLst>
                                    <p:cond delay="0"/>
                                  </p:stCondLst>
                                  <p:childTnLst>
                                    <p:set>
                                      <p:cBhvr>
                                        <p:cTn id="35" dur="1" fill="hold">
                                          <p:stCondLst>
                                            <p:cond delay="0"/>
                                          </p:stCondLst>
                                        </p:cTn>
                                        <p:tgtEl>
                                          <p:spTgt spid="27"/>
                                        </p:tgtEl>
                                        <p:attrNameLst>
                                          <p:attrName>style.visibility</p:attrName>
                                        </p:attrNameLst>
                                      </p:cBhvr>
                                      <p:to>
                                        <p:strVal val="visible"/>
                                      </p:to>
                                    </p:set>
                                    <p:anim calcmode="lin" valueType="num">
                                      <p:cBhvr additive="base">
                                        <p:cTn id="36" dur="500" fill="hold"/>
                                        <p:tgtEl>
                                          <p:spTgt spid="27"/>
                                        </p:tgtEl>
                                        <p:attrNameLst>
                                          <p:attrName>ppt_x</p:attrName>
                                        </p:attrNameLst>
                                      </p:cBhvr>
                                      <p:tavLst>
                                        <p:tav tm="0">
                                          <p:val>
                                            <p:strVal val="#ppt_x"/>
                                          </p:val>
                                        </p:tav>
                                        <p:tav tm="100000">
                                          <p:val>
                                            <p:strVal val="#ppt_x"/>
                                          </p:val>
                                        </p:tav>
                                      </p:tavLst>
                                    </p:anim>
                                    <p:anim calcmode="lin" valueType="num">
                                      <p:cBhvr additive="base">
                                        <p:cTn id="37" dur="500" fill="hold"/>
                                        <p:tgtEl>
                                          <p:spTgt spid="27"/>
                                        </p:tgtEl>
                                        <p:attrNameLst>
                                          <p:attrName>ppt_y</p:attrName>
                                        </p:attrNameLst>
                                      </p:cBhvr>
                                      <p:tavLst>
                                        <p:tav tm="0">
                                          <p:val>
                                            <p:strVal val="1+#ppt_h/2"/>
                                          </p:val>
                                        </p:tav>
                                        <p:tav tm="100000">
                                          <p:val>
                                            <p:strVal val="#ppt_y"/>
                                          </p:val>
                                        </p:tav>
                                      </p:tavLst>
                                    </p:anim>
                                  </p:childTnLst>
                                </p:cTn>
                              </p:par>
                              <p:par>
                                <p:cTn id="38" presetID="2" presetClass="entr" presetSubtype="4" fill="hold" nodeType="withEffect">
                                  <p:stCondLst>
                                    <p:cond delay="0"/>
                                  </p:stCondLst>
                                  <p:childTnLst>
                                    <p:set>
                                      <p:cBhvr>
                                        <p:cTn id="39" dur="1" fill="hold">
                                          <p:stCondLst>
                                            <p:cond delay="0"/>
                                          </p:stCondLst>
                                        </p:cTn>
                                        <p:tgtEl>
                                          <p:spTgt spid="29"/>
                                        </p:tgtEl>
                                        <p:attrNameLst>
                                          <p:attrName>style.visibility</p:attrName>
                                        </p:attrNameLst>
                                      </p:cBhvr>
                                      <p:to>
                                        <p:strVal val="visible"/>
                                      </p:to>
                                    </p:set>
                                    <p:anim calcmode="lin" valueType="num">
                                      <p:cBhvr additive="base">
                                        <p:cTn id="40" dur="500" fill="hold"/>
                                        <p:tgtEl>
                                          <p:spTgt spid="29"/>
                                        </p:tgtEl>
                                        <p:attrNameLst>
                                          <p:attrName>ppt_x</p:attrName>
                                        </p:attrNameLst>
                                      </p:cBhvr>
                                      <p:tavLst>
                                        <p:tav tm="0">
                                          <p:val>
                                            <p:strVal val="#ppt_x"/>
                                          </p:val>
                                        </p:tav>
                                        <p:tav tm="100000">
                                          <p:val>
                                            <p:strVal val="#ppt_x"/>
                                          </p:val>
                                        </p:tav>
                                      </p:tavLst>
                                    </p:anim>
                                    <p:anim calcmode="lin" valueType="num">
                                      <p:cBhvr additive="base">
                                        <p:cTn id="41" dur="500" fill="hold"/>
                                        <p:tgtEl>
                                          <p:spTgt spid="29"/>
                                        </p:tgtEl>
                                        <p:attrNameLst>
                                          <p:attrName>ppt_y</p:attrName>
                                        </p:attrNameLst>
                                      </p:cBhvr>
                                      <p:tavLst>
                                        <p:tav tm="0">
                                          <p:val>
                                            <p:strVal val="1+#ppt_h/2"/>
                                          </p:val>
                                        </p:tav>
                                        <p:tav tm="100000">
                                          <p:val>
                                            <p:strVal val="#ppt_y"/>
                                          </p:val>
                                        </p:tav>
                                      </p:tavLst>
                                    </p:anim>
                                  </p:childTnLst>
                                </p:cTn>
                              </p:par>
                              <p:par>
                                <p:cTn id="42" presetID="2" presetClass="entr" presetSubtype="4" fill="hold" grpId="0" nodeType="withEffect">
                                  <p:stCondLst>
                                    <p:cond delay="0"/>
                                  </p:stCondLst>
                                  <p:childTnLst>
                                    <p:set>
                                      <p:cBhvr>
                                        <p:cTn id="43" dur="1" fill="hold">
                                          <p:stCondLst>
                                            <p:cond delay="0"/>
                                          </p:stCondLst>
                                        </p:cTn>
                                        <p:tgtEl>
                                          <p:spTgt spid="2"/>
                                        </p:tgtEl>
                                        <p:attrNameLst>
                                          <p:attrName>style.visibility</p:attrName>
                                        </p:attrNameLst>
                                      </p:cBhvr>
                                      <p:to>
                                        <p:strVal val="visible"/>
                                      </p:to>
                                    </p:set>
                                    <p:anim calcmode="lin" valueType="num">
                                      <p:cBhvr additive="base">
                                        <p:cTn id="44" dur="500" fill="hold"/>
                                        <p:tgtEl>
                                          <p:spTgt spid="2"/>
                                        </p:tgtEl>
                                        <p:attrNameLst>
                                          <p:attrName>ppt_x</p:attrName>
                                        </p:attrNameLst>
                                      </p:cBhvr>
                                      <p:tavLst>
                                        <p:tav tm="0">
                                          <p:val>
                                            <p:strVal val="#ppt_x"/>
                                          </p:val>
                                        </p:tav>
                                        <p:tav tm="100000">
                                          <p:val>
                                            <p:strVal val="#ppt_x"/>
                                          </p:val>
                                        </p:tav>
                                      </p:tavLst>
                                    </p:anim>
                                    <p:anim calcmode="lin" valueType="num">
                                      <p:cBhvr additive="base">
                                        <p:cTn id="45" dur="500" fill="hold"/>
                                        <p:tgtEl>
                                          <p:spTgt spid="2"/>
                                        </p:tgtEl>
                                        <p:attrNameLst>
                                          <p:attrName>ppt_y</p:attrName>
                                        </p:attrNameLst>
                                      </p:cBhvr>
                                      <p:tavLst>
                                        <p:tav tm="0">
                                          <p:val>
                                            <p:strVal val="1+#ppt_h/2"/>
                                          </p:val>
                                        </p:tav>
                                        <p:tav tm="100000">
                                          <p:val>
                                            <p:strVal val="#ppt_y"/>
                                          </p:val>
                                        </p:tav>
                                      </p:tavLst>
                                    </p:anim>
                                  </p:childTnLst>
                                </p:cTn>
                              </p:par>
                              <p:par>
                                <p:cTn id="46" presetID="2" presetClass="entr" presetSubtype="4" fill="hold" nodeType="withEffect">
                                  <p:stCondLst>
                                    <p:cond delay="0"/>
                                  </p:stCondLst>
                                  <p:childTnLst>
                                    <p:set>
                                      <p:cBhvr>
                                        <p:cTn id="47" dur="1" fill="hold">
                                          <p:stCondLst>
                                            <p:cond delay="0"/>
                                          </p:stCondLst>
                                        </p:cTn>
                                        <p:tgtEl>
                                          <p:spTgt spid="31"/>
                                        </p:tgtEl>
                                        <p:attrNameLst>
                                          <p:attrName>style.visibility</p:attrName>
                                        </p:attrNameLst>
                                      </p:cBhvr>
                                      <p:to>
                                        <p:strVal val="visible"/>
                                      </p:to>
                                    </p:set>
                                    <p:anim calcmode="lin" valueType="num">
                                      <p:cBhvr additive="base">
                                        <p:cTn id="48" dur="500" fill="hold"/>
                                        <p:tgtEl>
                                          <p:spTgt spid="31"/>
                                        </p:tgtEl>
                                        <p:attrNameLst>
                                          <p:attrName>ppt_x</p:attrName>
                                        </p:attrNameLst>
                                      </p:cBhvr>
                                      <p:tavLst>
                                        <p:tav tm="0">
                                          <p:val>
                                            <p:strVal val="#ppt_x"/>
                                          </p:val>
                                        </p:tav>
                                        <p:tav tm="100000">
                                          <p:val>
                                            <p:strVal val="#ppt_x"/>
                                          </p:val>
                                        </p:tav>
                                      </p:tavLst>
                                    </p:anim>
                                    <p:anim calcmode="lin" valueType="num">
                                      <p:cBhvr additive="base">
                                        <p:cTn id="49" dur="500" fill="hold"/>
                                        <p:tgtEl>
                                          <p:spTgt spid="31"/>
                                        </p:tgtEl>
                                        <p:attrNameLst>
                                          <p:attrName>ppt_y</p:attrName>
                                        </p:attrNameLst>
                                      </p:cBhvr>
                                      <p:tavLst>
                                        <p:tav tm="0">
                                          <p:val>
                                            <p:strVal val="1+#ppt_h/2"/>
                                          </p:val>
                                        </p:tav>
                                        <p:tav tm="100000">
                                          <p:val>
                                            <p:strVal val="#ppt_y"/>
                                          </p:val>
                                        </p:tav>
                                      </p:tavLst>
                                    </p:anim>
                                  </p:childTnLst>
                                </p:cTn>
                              </p:par>
                              <p:par>
                                <p:cTn id="50" presetID="2" presetClass="entr" presetSubtype="4" fill="hold" nodeType="withEffect">
                                  <p:stCondLst>
                                    <p:cond delay="0"/>
                                  </p:stCondLst>
                                  <p:childTnLst>
                                    <p:set>
                                      <p:cBhvr>
                                        <p:cTn id="51" dur="1" fill="hold">
                                          <p:stCondLst>
                                            <p:cond delay="0"/>
                                          </p:stCondLst>
                                        </p:cTn>
                                        <p:tgtEl>
                                          <p:spTgt spid="32"/>
                                        </p:tgtEl>
                                        <p:attrNameLst>
                                          <p:attrName>style.visibility</p:attrName>
                                        </p:attrNameLst>
                                      </p:cBhvr>
                                      <p:to>
                                        <p:strVal val="visible"/>
                                      </p:to>
                                    </p:set>
                                    <p:anim calcmode="lin" valueType="num">
                                      <p:cBhvr additive="base">
                                        <p:cTn id="52" dur="500" fill="hold"/>
                                        <p:tgtEl>
                                          <p:spTgt spid="32"/>
                                        </p:tgtEl>
                                        <p:attrNameLst>
                                          <p:attrName>ppt_x</p:attrName>
                                        </p:attrNameLst>
                                      </p:cBhvr>
                                      <p:tavLst>
                                        <p:tav tm="0">
                                          <p:val>
                                            <p:strVal val="#ppt_x"/>
                                          </p:val>
                                        </p:tav>
                                        <p:tav tm="100000">
                                          <p:val>
                                            <p:strVal val="#ppt_x"/>
                                          </p:val>
                                        </p:tav>
                                      </p:tavLst>
                                    </p:anim>
                                    <p:anim calcmode="lin" valueType="num">
                                      <p:cBhvr additive="base">
                                        <p:cTn id="53" dur="500" fill="hold"/>
                                        <p:tgtEl>
                                          <p:spTgt spid="32"/>
                                        </p:tgtEl>
                                        <p:attrNameLst>
                                          <p:attrName>ppt_y</p:attrName>
                                        </p:attrNameLst>
                                      </p:cBhvr>
                                      <p:tavLst>
                                        <p:tav tm="0">
                                          <p:val>
                                            <p:strVal val="1+#ppt_h/2"/>
                                          </p:val>
                                        </p:tav>
                                        <p:tav tm="100000">
                                          <p:val>
                                            <p:strVal val="#ppt_y"/>
                                          </p:val>
                                        </p:tav>
                                      </p:tavLst>
                                    </p:anim>
                                  </p:childTnLst>
                                </p:cTn>
                              </p:par>
                              <p:par>
                                <p:cTn id="54" presetID="2" presetClass="entr" presetSubtype="4" fill="hold" grpId="0" nodeType="withEffect">
                                  <p:stCondLst>
                                    <p:cond delay="0"/>
                                  </p:stCondLst>
                                  <p:childTnLst>
                                    <p:set>
                                      <p:cBhvr>
                                        <p:cTn id="55" dur="1" fill="hold">
                                          <p:stCondLst>
                                            <p:cond delay="0"/>
                                          </p:stCondLst>
                                        </p:cTn>
                                        <p:tgtEl>
                                          <p:spTgt spid="6"/>
                                        </p:tgtEl>
                                        <p:attrNameLst>
                                          <p:attrName>style.visibility</p:attrName>
                                        </p:attrNameLst>
                                      </p:cBhvr>
                                      <p:to>
                                        <p:strVal val="visible"/>
                                      </p:to>
                                    </p:set>
                                    <p:anim calcmode="lin" valueType="num">
                                      <p:cBhvr additive="base">
                                        <p:cTn id="56" dur="500" fill="hold"/>
                                        <p:tgtEl>
                                          <p:spTgt spid="6"/>
                                        </p:tgtEl>
                                        <p:attrNameLst>
                                          <p:attrName>ppt_x</p:attrName>
                                        </p:attrNameLst>
                                      </p:cBhvr>
                                      <p:tavLst>
                                        <p:tav tm="0">
                                          <p:val>
                                            <p:strVal val="#ppt_x"/>
                                          </p:val>
                                        </p:tav>
                                        <p:tav tm="100000">
                                          <p:val>
                                            <p:strVal val="#ppt_x"/>
                                          </p:val>
                                        </p:tav>
                                      </p:tavLst>
                                    </p:anim>
                                    <p:anim calcmode="lin" valueType="num">
                                      <p:cBhvr additive="base">
                                        <p:cTn id="57" dur="500" fill="hold"/>
                                        <p:tgtEl>
                                          <p:spTgt spid="6"/>
                                        </p:tgtEl>
                                        <p:attrNameLst>
                                          <p:attrName>ppt_y</p:attrName>
                                        </p:attrNameLst>
                                      </p:cBhvr>
                                      <p:tavLst>
                                        <p:tav tm="0">
                                          <p:val>
                                            <p:strVal val="1+#ppt_h/2"/>
                                          </p:val>
                                        </p:tav>
                                        <p:tav tm="100000">
                                          <p:val>
                                            <p:strVal val="#ppt_y"/>
                                          </p:val>
                                        </p:tav>
                                      </p:tavLst>
                                    </p:anim>
                                  </p:childTnLst>
                                </p:cTn>
                              </p:par>
                              <p:par>
                                <p:cTn id="58" presetID="2" presetClass="entr" presetSubtype="4" fill="hold" grpId="0" nodeType="withEffect">
                                  <p:stCondLst>
                                    <p:cond delay="0"/>
                                  </p:stCondLst>
                                  <p:childTnLst>
                                    <p:set>
                                      <p:cBhvr>
                                        <p:cTn id="59" dur="1" fill="hold">
                                          <p:stCondLst>
                                            <p:cond delay="0"/>
                                          </p:stCondLst>
                                        </p:cTn>
                                        <p:tgtEl>
                                          <p:spTgt spid="8"/>
                                        </p:tgtEl>
                                        <p:attrNameLst>
                                          <p:attrName>style.visibility</p:attrName>
                                        </p:attrNameLst>
                                      </p:cBhvr>
                                      <p:to>
                                        <p:strVal val="visible"/>
                                      </p:to>
                                    </p:set>
                                    <p:anim calcmode="lin" valueType="num">
                                      <p:cBhvr additive="base">
                                        <p:cTn id="60" dur="500" fill="hold"/>
                                        <p:tgtEl>
                                          <p:spTgt spid="8"/>
                                        </p:tgtEl>
                                        <p:attrNameLst>
                                          <p:attrName>ppt_x</p:attrName>
                                        </p:attrNameLst>
                                      </p:cBhvr>
                                      <p:tavLst>
                                        <p:tav tm="0">
                                          <p:val>
                                            <p:strVal val="#ppt_x"/>
                                          </p:val>
                                        </p:tav>
                                        <p:tav tm="100000">
                                          <p:val>
                                            <p:strVal val="#ppt_x"/>
                                          </p:val>
                                        </p:tav>
                                      </p:tavLst>
                                    </p:anim>
                                    <p:anim calcmode="lin" valueType="num">
                                      <p:cBhvr additive="base">
                                        <p:cTn id="61" dur="500" fill="hold"/>
                                        <p:tgtEl>
                                          <p:spTgt spid="8"/>
                                        </p:tgtEl>
                                        <p:attrNameLst>
                                          <p:attrName>ppt_y</p:attrName>
                                        </p:attrNameLst>
                                      </p:cBhvr>
                                      <p:tavLst>
                                        <p:tav tm="0">
                                          <p:val>
                                            <p:strVal val="1+#ppt_h/2"/>
                                          </p:val>
                                        </p:tav>
                                        <p:tav tm="100000">
                                          <p:val>
                                            <p:strVal val="#ppt_y"/>
                                          </p:val>
                                        </p:tav>
                                      </p:tavLst>
                                    </p:anim>
                                  </p:childTnLst>
                                </p:cTn>
                              </p:par>
                              <p:par>
                                <p:cTn id="62" presetID="2" presetClass="entr" presetSubtype="4" fill="hold" grpId="0" nodeType="withEffect">
                                  <p:stCondLst>
                                    <p:cond delay="0"/>
                                  </p:stCondLst>
                                  <p:childTnLst>
                                    <p:set>
                                      <p:cBhvr>
                                        <p:cTn id="63" dur="1" fill="hold">
                                          <p:stCondLst>
                                            <p:cond delay="0"/>
                                          </p:stCondLst>
                                        </p:cTn>
                                        <p:tgtEl>
                                          <p:spTgt spid="5"/>
                                        </p:tgtEl>
                                        <p:attrNameLst>
                                          <p:attrName>style.visibility</p:attrName>
                                        </p:attrNameLst>
                                      </p:cBhvr>
                                      <p:to>
                                        <p:strVal val="visible"/>
                                      </p:to>
                                    </p:set>
                                    <p:anim calcmode="lin" valueType="num">
                                      <p:cBhvr additive="base">
                                        <p:cTn id="64" dur="500" fill="hold"/>
                                        <p:tgtEl>
                                          <p:spTgt spid="5"/>
                                        </p:tgtEl>
                                        <p:attrNameLst>
                                          <p:attrName>ppt_x</p:attrName>
                                        </p:attrNameLst>
                                      </p:cBhvr>
                                      <p:tavLst>
                                        <p:tav tm="0">
                                          <p:val>
                                            <p:strVal val="#ppt_x"/>
                                          </p:val>
                                        </p:tav>
                                        <p:tav tm="100000">
                                          <p:val>
                                            <p:strVal val="#ppt_x"/>
                                          </p:val>
                                        </p:tav>
                                      </p:tavLst>
                                    </p:anim>
                                    <p:anim calcmode="lin" valueType="num">
                                      <p:cBhvr additive="base">
                                        <p:cTn id="65" dur="500" fill="hold"/>
                                        <p:tgtEl>
                                          <p:spTgt spid="5"/>
                                        </p:tgtEl>
                                        <p:attrNameLst>
                                          <p:attrName>ppt_y</p:attrName>
                                        </p:attrNameLst>
                                      </p:cBhvr>
                                      <p:tavLst>
                                        <p:tav tm="0">
                                          <p:val>
                                            <p:strVal val="1+#ppt_h/2"/>
                                          </p:val>
                                        </p:tav>
                                        <p:tav tm="100000">
                                          <p:val>
                                            <p:strVal val="#ppt_y"/>
                                          </p:val>
                                        </p:tav>
                                      </p:tavLst>
                                    </p:anim>
                                  </p:childTnLst>
                                </p:cTn>
                              </p:par>
                              <p:par>
                                <p:cTn id="66" presetID="2" presetClass="entr" presetSubtype="4" fill="hold" grpId="0" nodeType="withEffect">
                                  <p:stCondLst>
                                    <p:cond delay="0"/>
                                  </p:stCondLst>
                                  <p:childTnLst>
                                    <p:set>
                                      <p:cBhvr>
                                        <p:cTn id="67" dur="1" fill="hold">
                                          <p:stCondLst>
                                            <p:cond delay="0"/>
                                          </p:stCondLst>
                                        </p:cTn>
                                        <p:tgtEl>
                                          <p:spTgt spid="4"/>
                                        </p:tgtEl>
                                        <p:attrNameLst>
                                          <p:attrName>style.visibility</p:attrName>
                                        </p:attrNameLst>
                                      </p:cBhvr>
                                      <p:to>
                                        <p:strVal val="visible"/>
                                      </p:to>
                                    </p:set>
                                    <p:anim calcmode="lin" valueType="num">
                                      <p:cBhvr additive="base">
                                        <p:cTn id="68" dur="500" fill="hold"/>
                                        <p:tgtEl>
                                          <p:spTgt spid="4"/>
                                        </p:tgtEl>
                                        <p:attrNameLst>
                                          <p:attrName>ppt_x</p:attrName>
                                        </p:attrNameLst>
                                      </p:cBhvr>
                                      <p:tavLst>
                                        <p:tav tm="0">
                                          <p:val>
                                            <p:strVal val="#ppt_x"/>
                                          </p:val>
                                        </p:tav>
                                        <p:tav tm="100000">
                                          <p:val>
                                            <p:strVal val="#ppt_x"/>
                                          </p:val>
                                        </p:tav>
                                      </p:tavLst>
                                    </p:anim>
                                    <p:anim calcmode="lin" valueType="num">
                                      <p:cBhvr additive="base">
                                        <p:cTn id="69" dur="500" fill="hold"/>
                                        <p:tgtEl>
                                          <p:spTgt spid="4"/>
                                        </p:tgtEl>
                                        <p:attrNameLst>
                                          <p:attrName>ppt_y</p:attrName>
                                        </p:attrNameLst>
                                      </p:cBhvr>
                                      <p:tavLst>
                                        <p:tav tm="0">
                                          <p:val>
                                            <p:strVal val="1+#ppt_h/2"/>
                                          </p:val>
                                        </p:tav>
                                        <p:tav tm="100000">
                                          <p:val>
                                            <p:strVal val="#ppt_y"/>
                                          </p:val>
                                        </p:tav>
                                      </p:tavLst>
                                    </p:anim>
                                  </p:childTnLst>
                                </p:cTn>
                              </p:par>
                              <p:par>
                                <p:cTn id="70" presetID="2" presetClass="entr" presetSubtype="4" fill="hold" nodeType="withEffect">
                                  <p:stCondLst>
                                    <p:cond delay="0"/>
                                  </p:stCondLst>
                                  <p:childTnLst>
                                    <p:set>
                                      <p:cBhvr>
                                        <p:cTn id="71" dur="1" fill="hold">
                                          <p:stCondLst>
                                            <p:cond delay="0"/>
                                          </p:stCondLst>
                                        </p:cTn>
                                        <p:tgtEl>
                                          <p:spTgt spid="55"/>
                                        </p:tgtEl>
                                        <p:attrNameLst>
                                          <p:attrName>style.visibility</p:attrName>
                                        </p:attrNameLst>
                                      </p:cBhvr>
                                      <p:to>
                                        <p:strVal val="visible"/>
                                      </p:to>
                                    </p:set>
                                    <p:anim calcmode="lin" valueType="num">
                                      <p:cBhvr additive="base">
                                        <p:cTn id="72" dur="500" fill="hold"/>
                                        <p:tgtEl>
                                          <p:spTgt spid="55"/>
                                        </p:tgtEl>
                                        <p:attrNameLst>
                                          <p:attrName>ppt_x</p:attrName>
                                        </p:attrNameLst>
                                      </p:cBhvr>
                                      <p:tavLst>
                                        <p:tav tm="0">
                                          <p:val>
                                            <p:strVal val="#ppt_x"/>
                                          </p:val>
                                        </p:tav>
                                        <p:tav tm="100000">
                                          <p:val>
                                            <p:strVal val="#ppt_x"/>
                                          </p:val>
                                        </p:tav>
                                      </p:tavLst>
                                    </p:anim>
                                    <p:anim calcmode="lin" valueType="num">
                                      <p:cBhvr additive="base">
                                        <p:cTn id="73" dur="500" fill="hold"/>
                                        <p:tgtEl>
                                          <p:spTgt spid="55"/>
                                        </p:tgtEl>
                                        <p:attrNameLst>
                                          <p:attrName>ppt_y</p:attrName>
                                        </p:attrNameLst>
                                      </p:cBhvr>
                                      <p:tavLst>
                                        <p:tav tm="0">
                                          <p:val>
                                            <p:strVal val="1+#ppt_h/2"/>
                                          </p:val>
                                        </p:tav>
                                        <p:tav tm="100000">
                                          <p:val>
                                            <p:strVal val="#ppt_y"/>
                                          </p:val>
                                        </p:tav>
                                      </p:tavLst>
                                    </p:anim>
                                  </p:childTnLst>
                                </p:cTn>
                              </p:par>
                              <p:par>
                                <p:cTn id="74" presetID="2" presetClass="entr" presetSubtype="4" fill="hold" nodeType="withEffect">
                                  <p:stCondLst>
                                    <p:cond delay="0"/>
                                  </p:stCondLst>
                                  <p:childTnLst>
                                    <p:set>
                                      <p:cBhvr>
                                        <p:cTn id="75" dur="1" fill="hold">
                                          <p:stCondLst>
                                            <p:cond delay="0"/>
                                          </p:stCondLst>
                                        </p:cTn>
                                        <p:tgtEl>
                                          <p:spTgt spid="56"/>
                                        </p:tgtEl>
                                        <p:attrNameLst>
                                          <p:attrName>style.visibility</p:attrName>
                                        </p:attrNameLst>
                                      </p:cBhvr>
                                      <p:to>
                                        <p:strVal val="visible"/>
                                      </p:to>
                                    </p:set>
                                    <p:anim calcmode="lin" valueType="num">
                                      <p:cBhvr additive="base">
                                        <p:cTn id="76" dur="500" fill="hold"/>
                                        <p:tgtEl>
                                          <p:spTgt spid="56"/>
                                        </p:tgtEl>
                                        <p:attrNameLst>
                                          <p:attrName>ppt_x</p:attrName>
                                        </p:attrNameLst>
                                      </p:cBhvr>
                                      <p:tavLst>
                                        <p:tav tm="0">
                                          <p:val>
                                            <p:strVal val="#ppt_x"/>
                                          </p:val>
                                        </p:tav>
                                        <p:tav tm="100000">
                                          <p:val>
                                            <p:strVal val="#ppt_x"/>
                                          </p:val>
                                        </p:tav>
                                      </p:tavLst>
                                    </p:anim>
                                    <p:anim calcmode="lin" valueType="num">
                                      <p:cBhvr additive="base">
                                        <p:cTn id="77" dur="500" fill="hold"/>
                                        <p:tgtEl>
                                          <p:spTgt spid="56"/>
                                        </p:tgtEl>
                                        <p:attrNameLst>
                                          <p:attrName>ppt_y</p:attrName>
                                        </p:attrNameLst>
                                      </p:cBhvr>
                                      <p:tavLst>
                                        <p:tav tm="0">
                                          <p:val>
                                            <p:strVal val="1+#ppt_h/2"/>
                                          </p:val>
                                        </p:tav>
                                        <p:tav tm="100000">
                                          <p:val>
                                            <p:strVal val="#ppt_y"/>
                                          </p:val>
                                        </p:tav>
                                      </p:tavLst>
                                    </p:anim>
                                  </p:childTnLst>
                                </p:cTn>
                              </p:par>
                              <p:par>
                                <p:cTn id="78" presetID="2" presetClass="entr" presetSubtype="4" fill="hold" grpId="0" nodeType="withEffect">
                                  <p:stCondLst>
                                    <p:cond delay="0"/>
                                  </p:stCondLst>
                                  <p:childTnLst>
                                    <p:set>
                                      <p:cBhvr>
                                        <p:cTn id="79" dur="1" fill="hold">
                                          <p:stCondLst>
                                            <p:cond delay="0"/>
                                          </p:stCondLst>
                                        </p:cTn>
                                        <p:tgtEl>
                                          <p:spTgt spid="10"/>
                                        </p:tgtEl>
                                        <p:attrNameLst>
                                          <p:attrName>style.visibility</p:attrName>
                                        </p:attrNameLst>
                                      </p:cBhvr>
                                      <p:to>
                                        <p:strVal val="visible"/>
                                      </p:to>
                                    </p:set>
                                    <p:anim calcmode="lin" valueType="num">
                                      <p:cBhvr additive="base">
                                        <p:cTn id="80" dur="500" fill="hold"/>
                                        <p:tgtEl>
                                          <p:spTgt spid="10"/>
                                        </p:tgtEl>
                                        <p:attrNameLst>
                                          <p:attrName>ppt_x</p:attrName>
                                        </p:attrNameLst>
                                      </p:cBhvr>
                                      <p:tavLst>
                                        <p:tav tm="0">
                                          <p:val>
                                            <p:strVal val="#ppt_x"/>
                                          </p:val>
                                        </p:tav>
                                        <p:tav tm="100000">
                                          <p:val>
                                            <p:strVal val="#ppt_x"/>
                                          </p:val>
                                        </p:tav>
                                      </p:tavLst>
                                    </p:anim>
                                    <p:anim calcmode="lin" valueType="num">
                                      <p:cBhvr additive="base">
                                        <p:cTn id="81" dur="500" fill="hold"/>
                                        <p:tgtEl>
                                          <p:spTgt spid="10"/>
                                        </p:tgtEl>
                                        <p:attrNameLst>
                                          <p:attrName>ppt_y</p:attrName>
                                        </p:attrNameLst>
                                      </p:cBhvr>
                                      <p:tavLst>
                                        <p:tav tm="0">
                                          <p:val>
                                            <p:strVal val="1+#ppt_h/2"/>
                                          </p:val>
                                        </p:tav>
                                        <p:tav tm="100000">
                                          <p:val>
                                            <p:strVal val="#ppt_y"/>
                                          </p:val>
                                        </p:tav>
                                      </p:tavLst>
                                    </p:anim>
                                  </p:childTnLst>
                                </p:cTn>
                              </p:par>
                              <p:par>
                                <p:cTn id="82" presetID="2" presetClass="entr" presetSubtype="4" fill="hold" nodeType="withEffect">
                                  <p:stCondLst>
                                    <p:cond delay="0"/>
                                  </p:stCondLst>
                                  <p:childTnLst>
                                    <p:set>
                                      <p:cBhvr>
                                        <p:cTn id="83" dur="1" fill="hold">
                                          <p:stCondLst>
                                            <p:cond delay="0"/>
                                          </p:stCondLst>
                                        </p:cTn>
                                        <p:tgtEl>
                                          <p:spTgt spid="36"/>
                                        </p:tgtEl>
                                        <p:attrNameLst>
                                          <p:attrName>style.visibility</p:attrName>
                                        </p:attrNameLst>
                                      </p:cBhvr>
                                      <p:to>
                                        <p:strVal val="visible"/>
                                      </p:to>
                                    </p:set>
                                    <p:anim calcmode="lin" valueType="num">
                                      <p:cBhvr additive="base">
                                        <p:cTn id="84" dur="500" fill="hold"/>
                                        <p:tgtEl>
                                          <p:spTgt spid="36"/>
                                        </p:tgtEl>
                                        <p:attrNameLst>
                                          <p:attrName>ppt_x</p:attrName>
                                        </p:attrNameLst>
                                      </p:cBhvr>
                                      <p:tavLst>
                                        <p:tav tm="0">
                                          <p:val>
                                            <p:strVal val="#ppt_x"/>
                                          </p:val>
                                        </p:tav>
                                        <p:tav tm="100000">
                                          <p:val>
                                            <p:strVal val="#ppt_x"/>
                                          </p:val>
                                        </p:tav>
                                      </p:tavLst>
                                    </p:anim>
                                    <p:anim calcmode="lin" valueType="num">
                                      <p:cBhvr additive="base">
                                        <p:cTn id="85" dur="500" fill="hold"/>
                                        <p:tgtEl>
                                          <p:spTgt spid="36"/>
                                        </p:tgtEl>
                                        <p:attrNameLst>
                                          <p:attrName>ppt_y</p:attrName>
                                        </p:attrNameLst>
                                      </p:cBhvr>
                                      <p:tavLst>
                                        <p:tav tm="0">
                                          <p:val>
                                            <p:strVal val="1+#ppt_h/2"/>
                                          </p:val>
                                        </p:tav>
                                        <p:tav tm="100000">
                                          <p:val>
                                            <p:strVal val="#ppt_y"/>
                                          </p:val>
                                        </p:tav>
                                      </p:tavLst>
                                    </p:anim>
                                  </p:childTnLst>
                                </p:cTn>
                              </p:par>
                              <p:par>
                                <p:cTn id="86" presetID="2" presetClass="entr" presetSubtype="4" fill="hold" nodeType="withEffect">
                                  <p:stCondLst>
                                    <p:cond delay="0"/>
                                  </p:stCondLst>
                                  <p:childTnLst>
                                    <p:set>
                                      <p:cBhvr>
                                        <p:cTn id="87" dur="1" fill="hold">
                                          <p:stCondLst>
                                            <p:cond delay="0"/>
                                          </p:stCondLst>
                                        </p:cTn>
                                        <p:tgtEl>
                                          <p:spTgt spid="35"/>
                                        </p:tgtEl>
                                        <p:attrNameLst>
                                          <p:attrName>style.visibility</p:attrName>
                                        </p:attrNameLst>
                                      </p:cBhvr>
                                      <p:to>
                                        <p:strVal val="visible"/>
                                      </p:to>
                                    </p:set>
                                    <p:anim calcmode="lin" valueType="num">
                                      <p:cBhvr additive="base">
                                        <p:cTn id="88" dur="500" fill="hold"/>
                                        <p:tgtEl>
                                          <p:spTgt spid="35"/>
                                        </p:tgtEl>
                                        <p:attrNameLst>
                                          <p:attrName>ppt_x</p:attrName>
                                        </p:attrNameLst>
                                      </p:cBhvr>
                                      <p:tavLst>
                                        <p:tav tm="0">
                                          <p:val>
                                            <p:strVal val="#ppt_x"/>
                                          </p:val>
                                        </p:tav>
                                        <p:tav tm="100000">
                                          <p:val>
                                            <p:strVal val="#ppt_x"/>
                                          </p:val>
                                        </p:tav>
                                      </p:tavLst>
                                    </p:anim>
                                    <p:anim calcmode="lin" valueType="num">
                                      <p:cBhvr additive="base">
                                        <p:cTn id="89" dur="500" fill="hold"/>
                                        <p:tgtEl>
                                          <p:spTgt spid="35"/>
                                        </p:tgtEl>
                                        <p:attrNameLst>
                                          <p:attrName>ppt_y</p:attrName>
                                        </p:attrNameLst>
                                      </p:cBhvr>
                                      <p:tavLst>
                                        <p:tav tm="0">
                                          <p:val>
                                            <p:strVal val="1+#ppt_h/2"/>
                                          </p:val>
                                        </p:tav>
                                        <p:tav tm="100000">
                                          <p:val>
                                            <p:strVal val="#ppt_y"/>
                                          </p:val>
                                        </p:tav>
                                      </p:tavLst>
                                    </p:anim>
                                  </p:childTnLst>
                                </p:cTn>
                              </p:par>
                            </p:childTnLst>
                          </p:cTn>
                        </p:par>
                      </p:childTnLst>
                    </p:cTn>
                  </p:par>
                  <p:par>
                    <p:cTn id="90" fill="hold">
                      <p:stCondLst>
                        <p:cond delay="indefinite"/>
                      </p:stCondLst>
                      <p:childTnLst>
                        <p:par>
                          <p:cTn id="91" fill="hold">
                            <p:stCondLst>
                              <p:cond delay="0"/>
                            </p:stCondLst>
                            <p:childTnLst>
                              <p:par>
                                <p:cTn id="92" presetID="3" presetClass="entr" presetSubtype="10" fill="hold" grpId="0" nodeType="clickEffect">
                                  <p:stCondLst>
                                    <p:cond delay="0"/>
                                  </p:stCondLst>
                                  <p:childTnLst>
                                    <p:set>
                                      <p:cBhvr>
                                        <p:cTn id="93" dur="1" fill="hold">
                                          <p:stCondLst>
                                            <p:cond delay="0"/>
                                          </p:stCondLst>
                                        </p:cTn>
                                        <p:tgtEl>
                                          <p:spTgt spid="72"/>
                                        </p:tgtEl>
                                        <p:attrNameLst>
                                          <p:attrName>style.visibility</p:attrName>
                                        </p:attrNameLst>
                                      </p:cBhvr>
                                      <p:to>
                                        <p:strVal val="visible"/>
                                      </p:to>
                                    </p:set>
                                    <p:animEffect transition="in" filter="blinds(horizontal)">
                                      <p:cBhvr>
                                        <p:cTn id="94" dur="500"/>
                                        <p:tgtEl>
                                          <p:spTgt spid="72"/>
                                        </p:tgtEl>
                                      </p:cBhvr>
                                    </p:animEffect>
                                  </p:childTnLst>
                                </p:cTn>
                              </p:par>
                              <p:par>
                                <p:cTn id="95" presetID="3" presetClass="entr" presetSubtype="10" fill="hold" grpId="0" nodeType="withEffect">
                                  <p:stCondLst>
                                    <p:cond delay="0"/>
                                  </p:stCondLst>
                                  <p:childTnLst>
                                    <p:set>
                                      <p:cBhvr>
                                        <p:cTn id="96" dur="1" fill="hold">
                                          <p:stCondLst>
                                            <p:cond delay="0"/>
                                          </p:stCondLst>
                                        </p:cTn>
                                        <p:tgtEl>
                                          <p:spTgt spid="73"/>
                                        </p:tgtEl>
                                        <p:attrNameLst>
                                          <p:attrName>style.visibility</p:attrName>
                                        </p:attrNameLst>
                                      </p:cBhvr>
                                      <p:to>
                                        <p:strVal val="visible"/>
                                      </p:to>
                                    </p:set>
                                    <p:animEffect transition="in" filter="blinds(horizontal)">
                                      <p:cBhvr>
                                        <p:cTn id="97" dur="500"/>
                                        <p:tgtEl>
                                          <p:spTgt spid="73"/>
                                        </p:tgtEl>
                                      </p:cBhvr>
                                    </p:animEffect>
                                  </p:childTnLst>
                                </p:cTn>
                              </p:par>
                              <p:par>
                                <p:cTn id="98" presetID="3" presetClass="entr" presetSubtype="10" fill="hold" grpId="0" nodeType="withEffect">
                                  <p:stCondLst>
                                    <p:cond delay="0"/>
                                  </p:stCondLst>
                                  <p:childTnLst>
                                    <p:set>
                                      <p:cBhvr>
                                        <p:cTn id="99" dur="1" fill="hold">
                                          <p:stCondLst>
                                            <p:cond delay="0"/>
                                          </p:stCondLst>
                                        </p:cTn>
                                        <p:tgtEl>
                                          <p:spTgt spid="74"/>
                                        </p:tgtEl>
                                        <p:attrNameLst>
                                          <p:attrName>style.visibility</p:attrName>
                                        </p:attrNameLst>
                                      </p:cBhvr>
                                      <p:to>
                                        <p:strVal val="visible"/>
                                      </p:to>
                                    </p:set>
                                    <p:animEffect transition="in" filter="blinds(horizontal)">
                                      <p:cBhvr>
                                        <p:cTn id="100" dur="500"/>
                                        <p:tgtEl>
                                          <p:spTgt spid="74"/>
                                        </p:tgtEl>
                                      </p:cBhvr>
                                    </p:animEffect>
                                  </p:childTnLst>
                                </p:cTn>
                              </p:par>
                              <p:par>
                                <p:cTn id="101" presetID="3" presetClass="entr" presetSubtype="10" fill="hold" grpId="0" nodeType="withEffect">
                                  <p:stCondLst>
                                    <p:cond delay="0"/>
                                  </p:stCondLst>
                                  <p:childTnLst>
                                    <p:set>
                                      <p:cBhvr>
                                        <p:cTn id="102" dur="1" fill="hold">
                                          <p:stCondLst>
                                            <p:cond delay="0"/>
                                          </p:stCondLst>
                                        </p:cTn>
                                        <p:tgtEl>
                                          <p:spTgt spid="75"/>
                                        </p:tgtEl>
                                        <p:attrNameLst>
                                          <p:attrName>style.visibility</p:attrName>
                                        </p:attrNameLst>
                                      </p:cBhvr>
                                      <p:to>
                                        <p:strVal val="visible"/>
                                      </p:to>
                                    </p:set>
                                    <p:animEffect transition="in" filter="blinds(horizontal)">
                                      <p:cBhvr>
                                        <p:cTn id="103" dur="500"/>
                                        <p:tgtEl>
                                          <p:spTgt spid="75"/>
                                        </p:tgtEl>
                                      </p:cBhvr>
                                    </p:animEffect>
                                  </p:childTnLst>
                                </p:cTn>
                              </p:par>
                              <p:par>
                                <p:cTn id="104" presetID="3" presetClass="entr" presetSubtype="10" fill="hold" grpId="0" nodeType="withEffect">
                                  <p:stCondLst>
                                    <p:cond delay="0"/>
                                  </p:stCondLst>
                                  <p:childTnLst>
                                    <p:set>
                                      <p:cBhvr>
                                        <p:cTn id="105" dur="1" fill="hold">
                                          <p:stCondLst>
                                            <p:cond delay="0"/>
                                          </p:stCondLst>
                                        </p:cTn>
                                        <p:tgtEl>
                                          <p:spTgt spid="76"/>
                                        </p:tgtEl>
                                        <p:attrNameLst>
                                          <p:attrName>style.visibility</p:attrName>
                                        </p:attrNameLst>
                                      </p:cBhvr>
                                      <p:to>
                                        <p:strVal val="visible"/>
                                      </p:to>
                                    </p:set>
                                    <p:animEffect transition="in" filter="blinds(horizontal)">
                                      <p:cBhvr>
                                        <p:cTn id="106" dur="500"/>
                                        <p:tgtEl>
                                          <p:spTgt spid="76"/>
                                        </p:tgtEl>
                                      </p:cBhvr>
                                    </p:animEffect>
                                  </p:childTnLst>
                                </p:cTn>
                              </p:par>
                              <p:par>
                                <p:cTn id="107" presetID="3" presetClass="entr" presetSubtype="10" fill="hold" grpId="0" nodeType="withEffect">
                                  <p:stCondLst>
                                    <p:cond delay="0"/>
                                  </p:stCondLst>
                                  <p:childTnLst>
                                    <p:set>
                                      <p:cBhvr>
                                        <p:cTn id="108" dur="1" fill="hold">
                                          <p:stCondLst>
                                            <p:cond delay="0"/>
                                          </p:stCondLst>
                                        </p:cTn>
                                        <p:tgtEl>
                                          <p:spTgt spid="77"/>
                                        </p:tgtEl>
                                        <p:attrNameLst>
                                          <p:attrName>style.visibility</p:attrName>
                                        </p:attrNameLst>
                                      </p:cBhvr>
                                      <p:to>
                                        <p:strVal val="visible"/>
                                      </p:to>
                                    </p:set>
                                    <p:animEffect transition="in" filter="blinds(horizontal)">
                                      <p:cBhvr>
                                        <p:cTn id="109" dur="500"/>
                                        <p:tgtEl>
                                          <p:spTgt spid="77"/>
                                        </p:tgtEl>
                                      </p:cBhvr>
                                    </p:animEffect>
                                  </p:childTnLst>
                                </p:cTn>
                              </p:par>
                              <p:par>
                                <p:cTn id="110" presetID="3" presetClass="entr" presetSubtype="10" fill="hold" grpId="0" nodeType="withEffect">
                                  <p:stCondLst>
                                    <p:cond delay="0"/>
                                  </p:stCondLst>
                                  <p:childTnLst>
                                    <p:set>
                                      <p:cBhvr>
                                        <p:cTn id="111" dur="1" fill="hold">
                                          <p:stCondLst>
                                            <p:cond delay="0"/>
                                          </p:stCondLst>
                                        </p:cTn>
                                        <p:tgtEl>
                                          <p:spTgt spid="78"/>
                                        </p:tgtEl>
                                        <p:attrNameLst>
                                          <p:attrName>style.visibility</p:attrName>
                                        </p:attrNameLst>
                                      </p:cBhvr>
                                      <p:to>
                                        <p:strVal val="visible"/>
                                      </p:to>
                                    </p:set>
                                    <p:animEffect transition="in" filter="blinds(horizontal)">
                                      <p:cBhvr>
                                        <p:cTn id="112" dur="500"/>
                                        <p:tgtEl>
                                          <p:spTgt spid="78"/>
                                        </p:tgtEl>
                                      </p:cBhvr>
                                    </p:animEffect>
                                  </p:childTnLst>
                                </p:cTn>
                              </p:par>
                              <p:par>
                                <p:cTn id="113" presetID="3" presetClass="entr" presetSubtype="10" fill="hold" grpId="0" nodeType="withEffect">
                                  <p:stCondLst>
                                    <p:cond delay="0"/>
                                  </p:stCondLst>
                                  <p:childTnLst>
                                    <p:set>
                                      <p:cBhvr>
                                        <p:cTn id="114" dur="1" fill="hold">
                                          <p:stCondLst>
                                            <p:cond delay="0"/>
                                          </p:stCondLst>
                                        </p:cTn>
                                        <p:tgtEl>
                                          <p:spTgt spid="80"/>
                                        </p:tgtEl>
                                        <p:attrNameLst>
                                          <p:attrName>style.visibility</p:attrName>
                                        </p:attrNameLst>
                                      </p:cBhvr>
                                      <p:to>
                                        <p:strVal val="visible"/>
                                      </p:to>
                                    </p:set>
                                    <p:animEffect transition="in" filter="blinds(horizontal)">
                                      <p:cBhvr>
                                        <p:cTn id="115" dur="500"/>
                                        <p:tgtEl>
                                          <p:spTgt spid="80"/>
                                        </p:tgtEl>
                                      </p:cBhvr>
                                    </p:animEffect>
                                  </p:childTnLst>
                                </p:cTn>
                              </p:par>
                            </p:childTnLst>
                          </p:cTn>
                        </p:par>
                      </p:childTnLst>
                    </p:cTn>
                  </p:par>
                  <p:par>
                    <p:cTn id="116" fill="hold">
                      <p:stCondLst>
                        <p:cond delay="indefinite"/>
                      </p:stCondLst>
                      <p:childTnLst>
                        <p:par>
                          <p:cTn id="117" fill="hold">
                            <p:stCondLst>
                              <p:cond delay="0"/>
                            </p:stCondLst>
                            <p:childTnLst>
                              <p:par>
                                <p:cTn id="118" presetID="2" presetClass="entr" presetSubtype="4" fill="hold" grpId="0" nodeType="clickEffect">
                                  <p:stCondLst>
                                    <p:cond delay="0"/>
                                  </p:stCondLst>
                                  <p:childTnLst>
                                    <p:set>
                                      <p:cBhvr>
                                        <p:cTn id="119" dur="1" fill="hold">
                                          <p:stCondLst>
                                            <p:cond delay="0"/>
                                          </p:stCondLst>
                                        </p:cTn>
                                        <p:tgtEl>
                                          <p:spTgt spid="69"/>
                                        </p:tgtEl>
                                        <p:attrNameLst>
                                          <p:attrName>style.visibility</p:attrName>
                                        </p:attrNameLst>
                                      </p:cBhvr>
                                      <p:to>
                                        <p:strVal val="visible"/>
                                      </p:to>
                                    </p:set>
                                    <p:anim calcmode="lin" valueType="num">
                                      <p:cBhvr additive="base">
                                        <p:cTn id="120" dur="500" fill="hold"/>
                                        <p:tgtEl>
                                          <p:spTgt spid="69"/>
                                        </p:tgtEl>
                                        <p:attrNameLst>
                                          <p:attrName>ppt_x</p:attrName>
                                        </p:attrNameLst>
                                      </p:cBhvr>
                                      <p:tavLst>
                                        <p:tav tm="0">
                                          <p:val>
                                            <p:strVal val="#ppt_x"/>
                                          </p:val>
                                        </p:tav>
                                        <p:tav tm="100000">
                                          <p:val>
                                            <p:strVal val="#ppt_x"/>
                                          </p:val>
                                        </p:tav>
                                      </p:tavLst>
                                    </p:anim>
                                    <p:anim calcmode="lin" valueType="num">
                                      <p:cBhvr additive="base">
                                        <p:cTn id="121" dur="500" fill="hold"/>
                                        <p:tgtEl>
                                          <p:spTgt spid="69"/>
                                        </p:tgtEl>
                                        <p:attrNameLst>
                                          <p:attrName>ppt_y</p:attrName>
                                        </p:attrNameLst>
                                      </p:cBhvr>
                                      <p:tavLst>
                                        <p:tav tm="0">
                                          <p:val>
                                            <p:strVal val="1+#ppt_h/2"/>
                                          </p:val>
                                        </p:tav>
                                        <p:tav tm="100000">
                                          <p:val>
                                            <p:strVal val="#ppt_y"/>
                                          </p:val>
                                        </p:tav>
                                      </p:tavLst>
                                    </p:anim>
                                  </p:childTnLst>
                                </p:cTn>
                              </p:par>
                              <p:par>
                                <p:cTn id="122" presetID="2" presetClass="entr" presetSubtype="4" fill="hold" grpId="0" nodeType="withEffect">
                                  <p:stCondLst>
                                    <p:cond delay="0"/>
                                  </p:stCondLst>
                                  <p:childTnLst>
                                    <p:set>
                                      <p:cBhvr>
                                        <p:cTn id="123" dur="1" fill="hold">
                                          <p:stCondLst>
                                            <p:cond delay="0"/>
                                          </p:stCondLst>
                                        </p:cTn>
                                        <p:tgtEl>
                                          <p:spTgt spid="81"/>
                                        </p:tgtEl>
                                        <p:attrNameLst>
                                          <p:attrName>style.visibility</p:attrName>
                                        </p:attrNameLst>
                                      </p:cBhvr>
                                      <p:to>
                                        <p:strVal val="visible"/>
                                      </p:to>
                                    </p:set>
                                    <p:anim calcmode="lin" valueType="num">
                                      <p:cBhvr additive="base">
                                        <p:cTn id="124" dur="500" fill="hold"/>
                                        <p:tgtEl>
                                          <p:spTgt spid="81"/>
                                        </p:tgtEl>
                                        <p:attrNameLst>
                                          <p:attrName>ppt_x</p:attrName>
                                        </p:attrNameLst>
                                      </p:cBhvr>
                                      <p:tavLst>
                                        <p:tav tm="0">
                                          <p:val>
                                            <p:strVal val="#ppt_x"/>
                                          </p:val>
                                        </p:tav>
                                        <p:tav tm="100000">
                                          <p:val>
                                            <p:strVal val="#ppt_x"/>
                                          </p:val>
                                        </p:tav>
                                      </p:tavLst>
                                    </p:anim>
                                    <p:anim calcmode="lin" valueType="num">
                                      <p:cBhvr additive="base">
                                        <p:cTn id="125" dur="500" fill="hold"/>
                                        <p:tgtEl>
                                          <p:spTgt spid="81"/>
                                        </p:tgtEl>
                                        <p:attrNameLst>
                                          <p:attrName>ppt_y</p:attrName>
                                        </p:attrNameLst>
                                      </p:cBhvr>
                                      <p:tavLst>
                                        <p:tav tm="0">
                                          <p:val>
                                            <p:strVal val="1+#ppt_h/2"/>
                                          </p:val>
                                        </p:tav>
                                        <p:tav tm="100000">
                                          <p:val>
                                            <p:strVal val="#ppt_y"/>
                                          </p:val>
                                        </p:tav>
                                      </p:tavLst>
                                    </p:anim>
                                  </p:childTnLst>
                                </p:cTn>
                              </p:par>
                            </p:childTnLst>
                          </p:cTn>
                        </p:par>
                      </p:childTnLst>
                    </p:cTn>
                  </p:par>
                  <p:par>
                    <p:cTn id="126" fill="hold">
                      <p:stCondLst>
                        <p:cond delay="indefinite"/>
                      </p:stCondLst>
                      <p:childTnLst>
                        <p:par>
                          <p:cTn id="127" fill="hold">
                            <p:stCondLst>
                              <p:cond delay="0"/>
                            </p:stCondLst>
                            <p:childTnLst>
                              <p:par>
                                <p:cTn id="128" presetID="3" presetClass="entr" presetSubtype="10" fill="hold" grpId="0" nodeType="clickEffect">
                                  <p:stCondLst>
                                    <p:cond delay="0"/>
                                  </p:stCondLst>
                                  <p:childTnLst>
                                    <p:set>
                                      <p:cBhvr>
                                        <p:cTn id="129" dur="1" fill="hold">
                                          <p:stCondLst>
                                            <p:cond delay="0"/>
                                          </p:stCondLst>
                                        </p:cTn>
                                        <p:tgtEl>
                                          <p:spTgt spid="79"/>
                                        </p:tgtEl>
                                        <p:attrNameLst>
                                          <p:attrName>style.visibility</p:attrName>
                                        </p:attrNameLst>
                                      </p:cBhvr>
                                      <p:to>
                                        <p:strVal val="visible"/>
                                      </p:to>
                                    </p:set>
                                    <p:animEffect transition="in" filter="blinds(horizontal)">
                                      <p:cBhvr>
                                        <p:cTn id="130" dur="500"/>
                                        <p:tgtEl>
                                          <p:spTgt spid="7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1" grpId="0" animBg="1"/>
      <p:bldP spid="2" grpId="0"/>
      <p:bldP spid="4" grpId="0" animBg="1"/>
      <p:bldP spid="5" grpId="0" animBg="1"/>
      <p:bldP spid="6" grpId="0"/>
      <p:bldP spid="7" grpId="0"/>
      <p:bldP spid="8" grpId="0"/>
      <p:bldP spid="10" grpId="0"/>
      <p:bldP spid="59" grpId="0"/>
      <p:bldP spid="60" grpId="0"/>
      <p:bldP spid="61" grpId="0"/>
      <p:bldP spid="62" grpId="0"/>
      <p:bldP spid="63" grpId="0"/>
      <p:bldP spid="69" grpId="0"/>
      <p:bldP spid="72" grpId="0"/>
      <p:bldP spid="73" grpId="0"/>
      <p:bldP spid="74" grpId="0"/>
      <p:bldP spid="75" grpId="0"/>
      <p:bldP spid="76" grpId="0"/>
      <p:bldP spid="77" grpId="0"/>
      <p:bldP spid="78" grpId="0"/>
      <p:bldP spid="79" grpId="0"/>
      <p:bldP spid="80"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Cross Multiplication Review</a:t>
            </a:r>
            <a:endParaRPr lang="en-US" dirty="0"/>
          </a:p>
        </p:txBody>
      </p:sp>
      <p:sp>
        <p:nvSpPr>
          <p:cNvPr id="3" name="Content Placeholder 2"/>
          <p:cNvSpPr>
            <a:spLocks noGrp="1"/>
          </p:cNvSpPr>
          <p:nvPr>
            <p:ph idx="1"/>
          </p:nvPr>
        </p:nvSpPr>
        <p:spPr>
          <a:xfrm>
            <a:off x="3581400" y="1752600"/>
            <a:ext cx="2362200" cy="762000"/>
          </a:xfrm>
        </p:spPr>
        <p:txBody>
          <a:bodyPr/>
          <a:lstStyle/>
          <a:p>
            <a:pPr>
              <a:buNone/>
            </a:pPr>
            <a:r>
              <a:rPr lang="en-US" dirty="0" smtClean="0"/>
              <a:t>A x Y = Z x B</a:t>
            </a:r>
            <a:endParaRPr lang="en-US" dirty="0"/>
          </a:p>
        </p:txBody>
      </p:sp>
      <p:sp>
        <p:nvSpPr>
          <p:cNvPr id="4" name="Content Placeholder 2"/>
          <p:cNvSpPr txBox="1">
            <a:spLocks/>
          </p:cNvSpPr>
          <p:nvPr/>
        </p:nvSpPr>
        <p:spPr>
          <a:xfrm>
            <a:off x="533400" y="16764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rPr>
              <a:t>A</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5" name="Content Placeholder 2"/>
          <p:cNvSpPr txBox="1">
            <a:spLocks/>
          </p:cNvSpPr>
          <p:nvPr/>
        </p:nvSpPr>
        <p:spPr>
          <a:xfrm>
            <a:off x="533400" y="20574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noProof="0" dirty="0" smtClean="0"/>
              <a:t>Z</a:t>
            </a:r>
            <a:endParaRPr kumimoji="0" lang="en-US" sz="3200" b="0"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6" name="Content Placeholder 2"/>
          <p:cNvSpPr txBox="1">
            <a:spLocks/>
          </p:cNvSpPr>
          <p:nvPr/>
        </p:nvSpPr>
        <p:spPr>
          <a:xfrm>
            <a:off x="1219200" y="16764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rPr>
              <a:t>B</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7" name="Content Placeholder 2"/>
          <p:cNvSpPr txBox="1">
            <a:spLocks/>
          </p:cNvSpPr>
          <p:nvPr/>
        </p:nvSpPr>
        <p:spPr>
          <a:xfrm>
            <a:off x="1219200" y="20574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Y</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8" name="Content Placeholder 2"/>
          <p:cNvSpPr txBox="1">
            <a:spLocks/>
          </p:cNvSpPr>
          <p:nvPr/>
        </p:nvSpPr>
        <p:spPr>
          <a:xfrm>
            <a:off x="914400" y="1828800"/>
            <a:ext cx="5334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9" name="Content Placeholder 2"/>
          <p:cNvSpPr txBox="1">
            <a:spLocks/>
          </p:cNvSpPr>
          <p:nvPr/>
        </p:nvSpPr>
        <p:spPr>
          <a:xfrm>
            <a:off x="2286000" y="1828800"/>
            <a:ext cx="6858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sym typeface="Wingdings" pitchFamily="2" charset="2"/>
              </a:rPr>
              <a:t></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0" name="Content Placeholder 2"/>
          <p:cNvSpPr txBox="1">
            <a:spLocks/>
          </p:cNvSpPr>
          <p:nvPr/>
        </p:nvSpPr>
        <p:spPr>
          <a:xfrm>
            <a:off x="3581400" y="2590800"/>
            <a:ext cx="23622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3 x Y = 4 x 5</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1" name="Content Placeholder 2"/>
          <p:cNvSpPr txBox="1">
            <a:spLocks/>
          </p:cNvSpPr>
          <p:nvPr/>
        </p:nvSpPr>
        <p:spPr>
          <a:xfrm>
            <a:off x="533400" y="25146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rPr>
              <a:t>3</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2" name="Content Placeholder 2"/>
          <p:cNvSpPr txBox="1">
            <a:spLocks/>
          </p:cNvSpPr>
          <p:nvPr/>
        </p:nvSpPr>
        <p:spPr>
          <a:xfrm>
            <a:off x="533400" y="28956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noProof="0" dirty="0" smtClean="0"/>
              <a:t>4</a:t>
            </a:r>
            <a:endParaRPr kumimoji="0" lang="en-US" sz="3200" b="0"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3" name="Content Placeholder 2"/>
          <p:cNvSpPr txBox="1">
            <a:spLocks/>
          </p:cNvSpPr>
          <p:nvPr/>
        </p:nvSpPr>
        <p:spPr>
          <a:xfrm>
            <a:off x="1219200" y="25146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rPr>
              <a:t>5</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14" name="Content Placeholder 2"/>
          <p:cNvSpPr txBox="1">
            <a:spLocks/>
          </p:cNvSpPr>
          <p:nvPr/>
        </p:nvSpPr>
        <p:spPr>
          <a:xfrm>
            <a:off x="1219200" y="2895600"/>
            <a:ext cx="22860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Y</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5" name="Content Placeholder 2"/>
          <p:cNvSpPr txBox="1">
            <a:spLocks/>
          </p:cNvSpPr>
          <p:nvPr/>
        </p:nvSpPr>
        <p:spPr>
          <a:xfrm>
            <a:off x="914400" y="2667000"/>
            <a:ext cx="5334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6" name="Content Placeholder 2"/>
          <p:cNvSpPr txBox="1">
            <a:spLocks/>
          </p:cNvSpPr>
          <p:nvPr/>
        </p:nvSpPr>
        <p:spPr>
          <a:xfrm>
            <a:off x="2286000" y="2667000"/>
            <a:ext cx="6858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sym typeface="Wingdings" pitchFamily="2" charset="2"/>
              </a:rPr>
              <a:t></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7" name="Content Placeholder 2"/>
          <p:cNvSpPr txBox="1">
            <a:spLocks/>
          </p:cNvSpPr>
          <p:nvPr/>
        </p:nvSpPr>
        <p:spPr>
          <a:xfrm>
            <a:off x="3810000" y="5105400"/>
            <a:ext cx="16764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Y = </a:t>
            </a:r>
            <a:r>
              <a:rPr kumimoji="0" lang="en-US" sz="3200" b="0" i="0" u="sng" strike="noStrike" kern="1200" cap="none" spc="0" normalizeH="0" baseline="0" noProof="0" dirty="0" smtClean="0">
                <a:ln>
                  <a:noFill/>
                </a:ln>
                <a:solidFill>
                  <a:schemeClr val="tx1"/>
                </a:solidFill>
                <a:effectLst/>
                <a:uLnTx/>
                <a:uFillTx/>
                <a:latin typeface="+mn-lt"/>
                <a:ea typeface="+mn-ea"/>
                <a:cs typeface="+mn-cs"/>
              </a:rPr>
              <a:t>4 x 5</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18" name="Content Placeholder 2"/>
          <p:cNvSpPr txBox="1">
            <a:spLocks/>
          </p:cNvSpPr>
          <p:nvPr/>
        </p:nvSpPr>
        <p:spPr>
          <a:xfrm>
            <a:off x="4648200" y="5486400"/>
            <a:ext cx="5334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3</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19" name="Content Placeholder 2"/>
          <p:cNvSpPr txBox="1">
            <a:spLocks/>
          </p:cNvSpPr>
          <p:nvPr/>
        </p:nvSpPr>
        <p:spPr>
          <a:xfrm>
            <a:off x="3581400" y="3352800"/>
            <a:ext cx="21336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rPr>
              <a:t>3 x Y </a:t>
            </a:r>
            <a:r>
              <a:rPr kumimoji="0" lang="en-US" sz="3200" b="0" i="0" u="none" strike="noStrike" kern="1200" cap="none" spc="0" normalizeH="0" baseline="0" noProof="0" dirty="0" smtClean="0">
                <a:ln>
                  <a:noFill/>
                </a:ln>
                <a:solidFill>
                  <a:schemeClr val="tx1"/>
                </a:solidFill>
                <a:effectLst/>
                <a:uLnTx/>
                <a:uFillTx/>
                <a:latin typeface="+mn-lt"/>
                <a:ea typeface="+mn-ea"/>
                <a:cs typeface="+mn-cs"/>
              </a:rPr>
              <a:t>= </a:t>
            </a:r>
            <a:r>
              <a:rPr kumimoji="0" lang="en-US" sz="3200" b="0" i="0" u="sng" strike="noStrike" kern="1200" cap="none" spc="0" normalizeH="0" baseline="0" noProof="0" dirty="0" smtClean="0">
                <a:ln>
                  <a:noFill/>
                </a:ln>
                <a:solidFill>
                  <a:schemeClr val="tx1"/>
                </a:solidFill>
                <a:effectLst/>
                <a:uLnTx/>
                <a:uFillTx/>
                <a:latin typeface="+mn-lt"/>
                <a:ea typeface="+mn-ea"/>
                <a:cs typeface="+mn-cs"/>
              </a:rPr>
              <a:t>4 x 5</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20" name="Content Placeholder 2"/>
          <p:cNvSpPr txBox="1">
            <a:spLocks/>
          </p:cNvSpPr>
          <p:nvPr/>
        </p:nvSpPr>
        <p:spPr>
          <a:xfrm>
            <a:off x="4953000" y="3733800"/>
            <a:ext cx="5334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3</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21" name="Content Placeholder 2"/>
          <p:cNvSpPr txBox="1">
            <a:spLocks/>
          </p:cNvSpPr>
          <p:nvPr/>
        </p:nvSpPr>
        <p:spPr>
          <a:xfrm>
            <a:off x="3810000" y="3733800"/>
            <a:ext cx="5334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3</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24" name="Content Placeholder 2"/>
          <p:cNvSpPr txBox="1">
            <a:spLocks/>
          </p:cNvSpPr>
          <p:nvPr/>
        </p:nvSpPr>
        <p:spPr>
          <a:xfrm>
            <a:off x="3581400" y="4191000"/>
            <a:ext cx="21336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rPr>
              <a:t>3 x Y </a:t>
            </a:r>
            <a:r>
              <a:rPr kumimoji="0" lang="en-US" sz="3200" b="0" i="0" u="none" strike="noStrike" kern="1200" cap="none" spc="0" normalizeH="0" baseline="0" noProof="0" dirty="0" smtClean="0">
                <a:ln>
                  <a:noFill/>
                </a:ln>
                <a:solidFill>
                  <a:schemeClr val="tx1"/>
                </a:solidFill>
                <a:effectLst/>
                <a:uLnTx/>
                <a:uFillTx/>
                <a:latin typeface="+mn-lt"/>
                <a:ea typeface="+mn-ea"/>
                <a:cs typeface="+mn-cs"/>
              </a:rPr>
              <a:t>= </a:t>
            </a:r>
            <a:r>
              <a:rPr kumimoji="0" lang="en-US" sz="3200" b="0" i="0" u="sng" strike="noStrike" kern="1200" cap="none" spc="0" normalizeH="0" baseline="0" noProof="0" dirty="0" smtClean="0">
                <a:ln>
                  <a:noFill/>
                </a:ln>
                <a:solidFill>
                  <a:schemeClr val="tx1"/>
                </a:solidFill>
                <a:effectLst/>
                <a:uLnTx/>
                <a:uFillTx/>
                <a:latin typeface="+mn-lt"/>
                <a:ea typeface="+mn-ea"/>
                <a:cs typeface="+mn-cs"/>
              </a:rPr>
              <a:t>4 x 5</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25" name="Content Placeholder 2"/>
          <p:cNvSpPr txBox="1">
            <a:spLocks/>
          </p:cNvSpPr>
          <p:nvPr/>
        </p:nvSpPr>
        <p:spPr>
          <a:xfrm>
            <a:off x="5029200" y="4572000"/>
            <a:ext cx="5334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3</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26" name="Content Placeholder 2"/>
          <p:cNvSpPr txBox="1">
            <a:spLocks/>
          </p:cNvSpPr>
          <p:nvPr/>
        </p:nvSpPr>
        <p:spPr>
          <a:xfrm>
            <a:off x="3886200" y="4572000"/>
            <a:ext cx="5334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3</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cxnSp>
        <p:nvCxnSpPr>
          <p:cNvPr id="27" name="Straight Connector 26"/>
          <p:cNvCxnSpPr/>
          <p:nvPr/>
        </p:nvCxnSpPr>
        <p:spPr>
          <a:xfrm>
            <a:off x="3657600" y="4191000"/>
            <a:ext cx="533400" cy="91440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28" name="Content Placeholder 2"/>
          <p:cNvSpPr txBox="1">
            <a:spLocks/>
          </p:cNvSpPr>
          <p:nvPr/>
        </p:nvSpPr>
        <p:spPr>
          <a:xfrm>
            <a:off x="3886200" y="5943600"/>
            <a:ext cx="1676400" cy="7620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Y = </a:t>
            </a:r>
            <a:r>
              <a:rPr kumimoji="0" lang="en-US" sz="3200" b="0" i="0" strike="noStrike" kern="1200" cap="none" spc="0" normalizeH="0" baseline="0" noProof="0" dirty="0" smtClean="0">
                <a:ln>
                  <a:noFill/>
                </a:ln>
                <a:solidFill>
                  <a:schemeClr val="tx1"/>
                </a:solidFill>
                <a:effectLst/>
                <a:uLnTx/>
                <a:uFillTx/>
                <a:latin typeface="+mn-lt"/>
                <a:ea typeface="+mn-ea"/>
                <a:cs typeface="+mn-cs"/>
              </a:rPr>
              <a:t>6.67</a:t>
            </a:r>
            <a:endParaRPr kumimoji="0" lang="en-US" sz="3200" b="0" i="0"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9"/>
                                        </p:tgtEl>
                                        <p:attrNameLst>
                                          <p:attrName>style.visibility</p:attrName>
                                        </p:attrNameLst>
                                      </p:cBhvr>
                                      <p:to>
                                        <p:strVal val="visible"/>
                                      </p:to>
                                    </p:set>
                                    <p:animEffect transition="in" filter="blinds(horizontal)">
                                      <p:cBhvr>
                                        <p:cTn id="7" dur="500"/>
                                        <p:tgtEl>
                                          <p:spTgt spid="9"/>
                                        </p:tgtEl>
                                      </p:cBhvr>
                                    </p:animEffect>
                                  </p:childTnLst>
                                </p:cTn>
                              </p:par>
                              <p:par>
                                <p:cTn id="8" presetID="3" presetClass="entr" presetSubtype="10" fill="hold" grpId="0" nodeType="withEffect">
                                  <p:stCondLst>
                                    <p:cond delay="0"/>
                                  </p:stCondLst>
                                  <p:childTnLst>
                                    <p:set>
                                      <p:cBhvr>
                                        <p:cTn id="9" dur="1" fill="hold">
                                          <p:stCondLst>
                                            <p:cond delay="0"/>
                                          </p:stCondLst>
                                        </p:cTn>
                                        <p:tgtEl>
                                          <p:spTgt spid="7"/>
                                        </p:tgtEl>
                                        <p:attrNameLst>
                                          <p:attrName>style.visibility</p:attrName>
                                        </p:attrNameLst>
                                      </p:cBhvr>
                                      <p:to>
                                        <p:strVal val="visible"/>
                                      </p:to>
                                    </p:set>
                                    <p:animEffect transition="in" filter="blinds(horizontal)">
                                      <p:cBhvr>
                                        <p:cTn id="10" dur="500"/>
                                        <p:tgtEl>
                                          <p:spTgt spid="7"/>
                                        </p:tgtEl>
                                      </p:cBhvr>
                                    </p:animEffect>
                                  </p:childTnLst>
                                </p:cTn>
                              </p:par>
                              <p:par>
                                <p:cTn id="11" presetID="3" presetClass="entr" presetSubtype="10" fill="hold" grpId="0" nodeType="withEffect">
                                  <p:stCondLst>
                                    <p:cond delay="0"/>
                                  </p:stCondLst>
                                  <p:childTnLst>
                                    <p:set>
                                      <p:cBhvr>
                                        <p:cTn id="12" dur="1" fill="hold">
                                          <p:stCondLst>
                                            <p:cond delay="0"/>
                                          </p:stCondLst>
                                        </p:cTn>
                                        <p:tgtEl>
                                          <p:spTgt spid="5"/>
                                        </p:tgtEl>
                                        <p:attrNameLst>
                                          <p:attrName>style.visibility</p:attrName>
                                        </p:attrNameLst>
                                      </p:cBhvr>
                                      <p:to>
                                        <p:strVal val="visible"/>
                                      </p:to>
                                    </p:set>
                                    <p:animEffect transition="in" filter="blinds(horizontal)">
                                      <p:cBhvr>
                                        <p:cTn id="13" dur="500"/>
                                        <p:tgtEl>
                                          <p:spTgt spid="5"/>
                                        </p:tgtEl>
                                      </p:cBhvr>
                                    </p:animEffect>
                                  </p:childTnLst>
                                </p:cTn>
                              </p:par>
                              <p:par>
                                <p:cTn id="14" presetID="3" presetClass="entr" presetSubtype="10" fill="hold" grpId="0" nodeType="withEffect">
                                  <p:stCondLst>
                                    <p:cond delay="0"/>
                                  </p:stCondLst>
                                  <p:childTnLst>
                                    <p:set>
                                      <p:cBhvr>
                                        <p:cTn id="15" dur="1" fill="hold">
                                          <p:stCondLst>
                                            <p:cond delay="0"/>
                                          </p:stCondLst>
                                        </p:cTn>
                                        <p:tgtEl>
                                          <p:spTgt spid="8"/>
                                        </p:tgtEl>
                                        <p:attrNameLst>
                                          <p:attrName>style.visibility</p:attrName>
                                        </p:attrNameLst>
                                      </p:cBhvr>
                                      <p:to>
                                        <p:strVal val="visible"/>
                                      </p:to>
                                    </p:set>
                                    <p:animEffect transition="in" filter="blinds(horizontal)">
                                      <p:cBhvr>
                                        <p:cTn id="16" dur="500"/>
                                        <p:tgtEl>
                                          <p:spTgt spid="8"/>
                                        </p:tgtEl>
                                      </p:cBhvr>
                                    </p:animEffect>
                                  </p:childTnLst>
                                </p:cTn>
                              </p:par>
                              <p:par>
                                <p:cTn id="17" presetID="3" presetClass="entr" presetSubtype="10" fill="hold" grpId="0" nodeType="withEffect">
                                  <p:stCondLst>
                                    <p:cond delay="0"/>
                                  </p:stCondLst>
                                  <p:childTnLst>
                                    <p:set>
                                      <p:cBhvr>
                                        <p:cTn id="18" dur="1" fill="hold">
                                          <p:stCondLst>
                                            <p:cond delay="0"/>
                                          </p:stCondLst>
                                        </p:cTn>
                                        <p:tgtEl>
                                          <p:spTgt spid="3">
                                            <p:txEl>
                                              <p:pRg st="0" end="0"/>
                                            </p:txEl>
                                          </p:spTgt>
                                        </p:tgtEl>
                                        <p:attrNameLst>
                                          <p:attrName>style.visibility</p:attrName>
                                        </p:attrNameLst>
                                      </p:cBhvr>
                                      <p:to>
                                        <p:strVal val="visible"/>
                                      </p:to>
                                    </p:set>
                                    <p:animEffect transition="in" filter="blinds(horizontal)">
                                      <p:cBhvr>
                                        <p:cTn id="19" dur="500"/>
                                        <p:tgtEl>
                                          <p:spTgt spid="3">
                                            <p:txEl>
                                              <p:pRg st="0" end="0"/>
                                            </p:txEl>
                                          </p:spTgt>
                                        </p:tgtEl>
                                      </p:cBhvr>
                                    </p:animEffect>
                                  </p:childTnLst>
                                </p:cTn>
                              </p:par>
                              <p:par>
                                <p:cTn id="20" presetID="3" presetClass="entr" presetSubtype="10" fill="hold" grpId="0" nodeType="withEffect">
                                  <p:stCondLst>
                                    <p:cond delay="0"/>
                                  </p:stCondLst>
                                  <p:childTnLst>
                                    <p:set>
                                      <p:cBhvr>
                                        <p:cTn id="21" dur="1" fill="hold">
                                          <p:stCondLst>
                                            <p:cond delay="0"/>
                                          </p:stCondLst>
                                        </p:cTn>
                                        <p:tgtEl>
                                          <p:spTgt spid="4"/>
                                        </p:tgtEl>
                                        <p:attrNameLst>
                                          <p:attrName>style.visibility</p:attrName>
                                        </p:attrNameLst>
                                      </p:cBhvr>
                                      <p:to>
                                        <p:strVal val="visible"/>
                                      </p:to>
                                    </p:set>
                                    <p:animEffect transition="in" filter="blinds(horizontal)">
                                      <p:cBhvr>
                                        <p:cTn id="22" dur="500"/>
                                        <p:tgtEl>
                                          <p:spTgt spid="4"/>
                                        </p:tgtEl>
                                      </p:cBhvr>
                                    </p:animEffect>
                                  </p:childTnLst>
                                </p:cTn>
                              </p:par>
                              <p:par>
                                <p:cTn id="23" presetID="3" presetClass="entr" presetSubtype="10" fill="hold" grpId="0" nodeType="withEffect">
                                  <p:stCondLst>
                                    <p:cond delay="0"/>
                                  </p:stCondLst>
                                  <p:childTnLst>
                                    <p:set>
                                      <p:cBhvr>
                                        <p:cTn id="24" dur="1" fill="hold">
                                          <p:stCondLst>
                                            <p:cond delay="0"/>
                                          </p:stCondLst>
                                        </p:cTn>
                                        <p:tgtEl>
                                          <p:spTgt spid="6"/>
                                        </p:tgtEl>
                                        <p:attrNameLst>
                                          <p:attrName>style.visibility</p:attrName>
                                        </p:attrNameLst>
                                      </p:cBhvr>
                                      <p:to>
                                        <p:strVal val="visible"/>
                                      </p:to>
                                    </p:set>
                                    <p:animEffect transition="in" filter="blinds(horizontal)">
                                      <p:cBhvr>
                                        <p:cTn id="25" dur="500"/>
                                        <p:tgtEl>
                                          <p:spTgt spid="6"/>
                                        </p:tgtEl>
                                      </p:cBhvr>
                                    </p:animEffect>
                                  </p:childTnLst>
                                </p:cTn>
                              </p:par>
                            </p:childTnLst>
                          </p:cTn>
                        </p:par>
                      </p:childTnLst>
                    </p:cTn>
                  </p:par>
                  <p:par>
                    <p:cTn id="26" fill="hold">
                      <p:stCondLst>
                        <p:cond delay="indefinite"/>
                      </p:stCondLst>
                      <p:childTnLst>
                        <p:par>
                          <p:cTn id="27" fill="hold">
                            <p:stCondLst>
                              <p:cond delay="0"/>
                            </p:stCondLst>
                            <p:childTnLst>
                              <p:par>
                                <p:cTn id="28" presetID="3" presetClass="entr" presetSubtype="10" fill="hold" grpId="0" nodeType="clickEffect">
                                  <p:stCondLst>
                                    <p:cond delay="0"/>
                                  </p:stCondLst>
                                  <p:childTnLst>
                                    <p:set>
                                      <p:cBhvr>
                                        <p:cTn id="29" dur="1" fill="hold">
                                          <p:stCondLst>
                                            <p:cond delay="0"/>
                                          </p:stCondLst>
                                        </p:cTn>
                                        <p:tgtEl>
                                          <p:spTgt spid="16"/>
                                        </p:tgtEl>
                                        <p:attrNameLst>
                                          <p:attrName>style.visibility</p:attrName>
                                        </p:attrNameLst>
                                      </p:cBhvr>
                                      <p:to>
                                        <p:strVal val="visible"/>
                                      </p:to>
                                    </p:set>
                                    <p:animEffect transition="in" filter="blinds(horizontal)">
                                      <p:cBhvr>
                                        <p:cTn id="30" dur="500"/>
                                        <p:tgtEl>
                                          <p:spTgt spid="16"/>
                                        </p:tgtEl>
                                      </p:cBhvr>
                                    </p:animEffect>
                                  </p:childTnLst>
                                </p:cTn>
                              </p:par>
                              <p:par>
                                <p:cTn id="31" presetID="3" presetClass="entr" presetSubtype="10" fill="hold" grpId="0" nodeType="withEffect">
                                  <p:stCondLst>
                                    <p:cond delay="0"/>
                                  </p:stCondLst>
                                  <p:childTnLst>
                                    <p:set>
                                      <p:cBhvr>
                                        <p:cTn id="32" dur="1" fill="hold">
                                          <p:stCondLst>
                                            <p:cond delay="0"/>
                                          </p:stCondLst>
                                        </p:cTn>
                                        <p:tgtEl>
                                          <p:spTgt spid="14"/>
                                        </p:tgtEl>
                                        <p:attrNameLst>
                                          <p:attrName>style.visibility</p:attrName>
                                        </p:attrNameLst>
                                      </p:cBhvr>
                                      <p:to>
                                        <p:strVal val="visible"/>
                                      </p:to>
                                    </p:set>
                                    <p:animEffect transition="in" filter="blinds(horizontal)">
                                      <p:cBhvr>
                                        <p:cTn id="33" dur="500"/>
                                        <p:tgtEl>
                                          <p:spTgt spid="14"/>
                                        </p:tgtEl>
                                      </p:cBhvr>
                                    </p:animEffect>
                                  </p:childTnLst>
                                </p:cTn>
                              </p:par>
                              <p:par>
                                <p:cTn id="34" presetID="3" presetClass="entr" presetSubtype="10" fill="hold" grpId="0" nodeType="withEffect">
                                  <p:stCondLst>
                                    <p:cond delay="0"/>
                                  </p:stCondLst>
                                  <p:childTnLst>
                                    <p:set>
                                      <p:cBhvr>
                                        <p:cTn id="35" dur="1" fill="hold">
                                          <p:stCondLst>
                                            <p:cond delay="0"/>
                                          </p:stCondLst>
                                        </p:cTn>
                                        <p:tgtEl>
                                          <p:spTgt spid="12"/>
                                        </p:tgtEl>
                                        <p:attrNameLst>
                                          <p:attrName>style.visibility</p:attrName>
                                        </p:attrNameLst>
                                      </p:cBhvr>
                                      <p:to>
                                        <p:strVal val="visible"/>
                                      </p:to>
                                    </p:set>
                                    <p:animEffect transition="in" filter="blinds(horizontal)">
                                      <p:cBhvr>
                                        <p:cTn id="36" dur="500"/>
                                        <p:tgtEl>
                                          <p:spTgt spid="12"/>
                                        </p:tgtEl>
                                      </p:cBhvr>
                                    </p:animEffect>
                                  </p:childTnLst>
                                </p:cTn>
                              </p:par>
                              <p:par>
                                <p:cTn id="37" presetID="3" presetClass="entr" presetSubtype="10" fill="hold" grpId="0" nodeType="withEffect">
                                  <p:stCondLst>
                                    <p:cond delay="0"/>
                                  </p:stCondLst>
                                  <p:childTnLst>
                                    <p:set>
                                      <p:cBhvr>
                                        <p:cTn id="38" dur="1" fill="hold">
                                          <p:stCondLst>
                                            <p:cond delay="0"/>
                                          </p:stCondLst>
                                        </p:cTn>
                                        <p:tgtEl>
                                          <p:spTgt spid="15"/>
                                        </p:tgtEl>
                                        <p:attrNameLst>
                                          <p:attrName>style.visibility</p:attrName>
                                        </p:attrNameLst>
                                      </p:cBhvr>
                                      <p:to>
                                        <p:strVal val="visible"/>
                                      </p:to>
                                    </p:set>
                                    <p:animEffect transition="in" filter="blinds(horizontal)">
                                      <p:cBhvr>
                                        <p:cTn id="39" dur="500"/>
                                        <p:tgtEl>
                                          <p:spTgt spid="15"/>
                                        </p:tgtEl>
                                      </p:cBhvr>
                                    </p:animEffect>
                                  </p:childTnLst>
                                </p:cTn>
                              </p:par>
                              <p:par>
                                <p:cTn id="40" presetID="3" presetClass="entr" presetSubtype="10" fill="hold" grpId="0" nodeType="withEffect">
                                  <p:stCondLst>
                                    <p:cond delay="0"/>
                                  </p:stCondLst>
                                  <p:childTnLst>
                                    <p:set>
                                      <p:cBhvr>
                                        <p:cTn id="41" dur="1" fill="hold">
                                          <p:stCondLst>
                                            <p:cond delay="0"/>
                                          </p:stCondLst>
                                        </p:cTn>
                                        <p:tgtEl>
                                          <p:spTgt spid="11"/>
                                        </p:tgtEl>
                                        <p:attrNameLst>
                                          <p:attrName>style.visibility</p:attrName>
                                        </p:attrNameLst>
                                      </p:cBhvr>
                                      <p:to>
                                        <p:strVal val="visible"/>
                                      </p:to>
                                    </p:set>
                                    <p:animEffect transition="in" filter="blinds(horizontal)">
                                      <p:cBhvr>
                                        <p:cTn id="42" dur="500"/>
                                        <p:tgtEl>
                                          <p:spTgt spid="11"/>
                                        </p:tgtEl>
                                      </p:cBhvr>
                                    </p:animEffect>
                                  </p:childTnLst>
                                </p:cTn>
                              </p:par>
                              <p:par>
                                <p:cTn id="43" presetID="3" presetClass="entr" presetSubtype="10" fill="hold" grpId="0" nodeType="withEffect">
                                  <p:stCondLst>
                                    <p:cond delay="0"/>
                                  </p:stCondLst>
                                  <p:childTnLst>
                                    <p:set>
                                      <p:cBhvr>
                                        <p:cTn id="44" dur="1" fill="hold">
                                          <p:stCondLst>
                                            <p:cond delay="0"/>
                                          </p:stCondLst>
                                        </p:cTn>
                                        <p:tgtEl>
                                          <p:spTgt spid="13"/>
                                        </p:tgtEl>
                                        <p:attrNameLst>
                                          <p:attrName>style.visibility</p:attrName>
                                        </p:attrNameLst>
                                      </p:cBhvr>
                                      <p:to>
                                        <p:strVal val="visible"/>
                                      </p:to>
                                    </p:set>
                                    <p:animEffect transition="in" filter="blinds(horizontal)">
                                      <p:cBhvr>
                                        <p:cTn id="45" dur="500"/>
                                        <p:tgtEl>
                                          <p:spTgt spid="13"/>
                                        </p:tgtEl>
                                      </p:cBhvr>
                                    </p:animEffect>
                                  </p:childTnLst>
                                </p:cTn>
                              </p:par>
                              <p:par>
                                <p:cTn id="46" presetID="3" presetClass="entr" presetSubtype="10" fill="hold" grpId="0" nodeType="withEffect">
                                  <p:stCondLst>
                                    <p:cond delay="0"/>
                                  </p:stCondLst>
                                  <p:childTnLst>
                                    <p:set>
                                      <p:cBhvr>
                                        <p:cTn id="47" dur="1" fill="hold">
                                          <p:stCondLst>
                                            <p:cond delay="0"/>
                                          </p:stCondLst>
                                        </p:cTn>
                                        <p:tgtEl>
                                          <p:spTgt spid="10"/>
                                        </p:tgtEl>
                                        <p:attrNameLst>
                                          <p:attrName>style.visibility</p:attrName>
                                        </p:attrNameLst>
                                      </p:cBhvr>
                                      <p:to>
                                        <p:strVal val="visible"/>
                                      </p:to>
                                    </p:set>
                                    <p:animEffect transition="in" filter="blinds(horizontal)">
                                      <p:cBhvr>
                                        <p:cTn id="48" dur="500"/>
                                        <p:tgtEl>
                                          <p:spTgt spid="10"/>
                                        </p:tgtEl>
                                      </p:cBhvr>
                                    </p:animEffect>
                                  </p:childTnLst>
                                </p:cTn>
                              </p:par>
                            </p:childTnLst>
                          </p:cTn>
                        </p:par>
                      </p:childTnLst>
                    </p:cTn>
                  </p:par>
                  <p:par>
                    <p:cTn id="49" fill="hold">
                      <p:stCondLst>
                        <p:cond delay="indefinite"/>
                      </p:stCondLst>
                      <p:childTnLst>
                        <p:par>
                          <p:cTn id="50" fill="hold">
                            <p:stCondLst>
                              <p:cond delay="0"/>
                            </p:stCondLst>
                            <p:childTnLst>
                              <p:par>
                                <p:cTn id="51" presetID="3" presetClass="entr" presetSubtype="10" fill="hold" grpId="0" nodeType="clickEffect">
                                  <p:stCondLst>
                                    <p:cond delay="0"/>
                                  </p:stCondLst>
                                  <p:childTnLst>
                                    <p:set>
                                      <p:cBhvr>
                                        <p:cTn id="52" dur="1" fill="hold">
                                          <p:stCondLst>
                                            <p:cond delay="0"/>
                                          </p:stCondLst>
                                        </p:cTn>
                                        <p:tgtEl>
                                          <p:spTgt spid="20"/>
                                        </p:tgtEl>
                                        <p:attrNameLst>
                                          <p:attrName>style.visibility</p:attrName>
                                        </p:attrNameLst>
                                      </p:cBhvr>
                                      <p:to>
                                        <p:strVal val="visible"/>
                                      </p:to>
                                    </p:set>
                                    <p:animEffect transition="in" filter="blinds(horizontal)">
                                      <p:cBhvr>
                                        <p:cTn id="53" dur="500"/>
                                        <p:tgtEl>
                                          <p:spTgt spid="20"/>
                                        </p:tgtEl>
                                      </p:cBhvr>
                                    </p:animEffect>
                                  </p:childTnLst>
                                </p:cTn>
                              </p:par>
                              <p:par>
                                <p:cTn id="54" presetID="3" presetClass="entr" presetSubtype="10" fill="hold" grpId="0" nodeType="withEffect">
                                  <p:stCondLst>
                                    <p:cond delay="0"/>
                                  </p:stCondLst>
                                  <p:childTnLst>
                                    <p:set>
                                      <p:cBhvr>
                                        <p:cTn id="55" dur="1" fill="hold">
                                          <p:stCondLst>
                                            <p:cond delay="0"/>
                                          </p:stCondLst>
                                        </p:cTn>
                                        <p:tgtEl>
                                          <p:spTgt spid="19"/>
                                        </p:tgtEl>
                                        <p:attrNameLst>
                                          <p:attrName>style.visibility</p:attrName>
                                        </p:attrNameLst>
                                      </p:cBhvr>
                                      <p:to>
                                        <p:strVal val="visible"/>
                                      </p:to>
                                    </p:set>
                                    <p:animEffect transition="in" filter="blinds(horizontal)">
                                      <p:cBhvr>
                                        <p:cTn id="56" dur="500"/>
                                        <p:tgtEl>
                                          <p:spTgt spid="19"/>
                                        </p:tgtEl>
                                      </p:cBhvr>
                                    </p:animEffect>
                                  </p:childTnLst>
                                </p:cTn>
                              </p:par>
                              <p:par>
                                <p:cTn id="57" presetID="3" presetClass="entr" presetSubtype="10" fill="hold" grpId="0" nodeType="withEffect">
                                  <p:stCondLst>
                                    <p:cond delay="0"/>
                                  </p:stCondLst>
                                  <p:childTnLst>
                                    <p:set>
                                      <p:cBhvr>
                                        <p:cTn id="58" dur="1" fill="hold">
                                          <p:stCondLst>
                                            <p:cond delay="0"/>
                                          </p:stCondLst>
                                        </p:cTn>
                                        <p:tgtEl>
                                          <p:spTgt spid="21"/>
                                        </p:tgtEl>
                                        <p:attrNameLst>
                                          <p:attrName>style.visibility</p:attrName>
                                        </p:attrNameLst>
                                      </p:cBhvr>
                                      <p:to>
                                        <p:strVal val="visible"/>
                                      </p:to>
                                    </p:set>
                                    <p:animEffect transition="in" filter="blinds(horizontal)">
                                      <p:cBhvr>
                                        <p:cTn id="59" dur="500"/>
                                        <p:tgtEl>
                                          <p:spTgt spid="21"/>
                                        </p:tgtEl>
                                      </p:cBhvr>
                                    </p:animEffect>
                                  </p:childTnLst>
                                </p:cTn>
                              </p:par>
                            </p:childTnLst>
                          </p:cTn>
                        </p:par>
                      </p:childTnLst>
                    </p:cTn>
                  </p:par>
                  <p:par>
                    <p:cTn id="60" fill="hold">
                      <p:stCondLst>
                        <p:cond delay="indefinite"/>
                      </p:stCondLst>
                      <p:childTnLst>
                        <p:par>
                          <p:cTn id="61" fill="hold">
                            <p:stCondLst>
                              <p:cond delay="0"/>
                            </p:stCondLst>
                            <p:childTnLst>
                              <p:par>
                                <p:cTn id="62" presetID="3" presetClass="entr" presetSubtype="10" fill="hold" grpId="0" nodeType="clickEffect">
                                  <p:stCondLst>
                                    <p:cond delay="0"/>
                                  </p:stCondLst>
                                  <p:childTnLst>
                                    <p:set>
                                      <p:cBhvr>
                                        <p:cTn id="63" dur="1" fill="hold">
                                          <p:stCondLst>
                                            <p:cond delay="0"/>
                                          </p:stCondLst>
                                        </p:cTn>
                                        <p:tgtEl>
                                          <p:spTgt spid="25"/>
                                        </p:tgtEl>
                                        <p:attrNameLst>
                                          <p:attrName>style.visibility</p:attrName>
                                        </p:attrNameLst>
                                      </p:cBhvr>
                                      <p:to>
                                        <p:strVal val="visible"/>
                                      </p:to>
                                    </p:set>
                                    <p:animEffect transition="in" filter="blinds(horizontal)">
                                      <p:cBhvr>
                                        <p:cTn id="64" dur="500"/>
                                        <p:tgtEl>
                                          <p:spTgt spid="25"/>
                                        </p:tgtEl>
                                      </p:cBhvr>
                                    </p:animEffect>
                                  </p:childTnLst>
                                </p:cTn>
                              </p:par>
                              <p:par>
                                <p:cTn id="65" presetID="3" presetClass="entr" presetSubtype="10" fill="hold" grpId="0" nodeType="withEffect">
                                  <p:stCondLst>
                                    <p:cond delay="0"/>
                                  </p:stCondLst>
                                  <p:childTnLst>
                                    <p:set>
                                      <p:cBhvr>
                                        <p:cTn id="66" dur="1" fill="hold">
                                          <p:stCondLst>
                                            <p:cond delay="0"/>
                                          </p:stCondLst>
                                        </p:cTn>
                                        <p:tgtEl>
                                          <p:spTgt spid="26"/>
                                        </p:tgtEl>
                                        <p:attrNameLst>
                                          <p:attrName>style.visibility</p:attrName>
                                        </p:attrNameLst>
                                      </p:cBhvr>
                                      <p:to>
                                        <p:strVal val="visible"/>
                                      </p:to>
                                    </p:set>
                                    <p:animEffect transition="in" filter="blinds(horizontal)">
                                      <p:cBhvr>
                                        <p:cTn id="67" dur="500"/>
                                        <p:tgtEl>
                                          <p:spTgt spid="26"/>
                                        </p:tgtEl>
                                      </p:cBhvr>
                                    </p:animEffect>
                                  </p:childTnLst>
                                </p:cTn>
                              </p:par>
                              <p:par>
                                <p:cTn id="68" presetID="3" presetClass="entr" presetSubtype="10" fill="hold" grpId="0" nodeType="withEffect">
                                  <p:stCondLst>
                                    <p:cond delay="0"/>
                                  </p:stCondLst>
                                  <p:childTnLst>
                                    <p:set>
                                      <p:cBhvr>
                                        <p:cTn id="69" dur="1" fill="hold">
                                          <p:stCondLst>
                                            <p:cond delay="0"/>
                                          </p:stCondLst>
                                        </p:cTn>
                                        <p:tgtEl>
                                          <p:spTgt spid="24"/>
                                        </p:tgtEl>
                                        <p:attrNameLst>
                                          <p:attrName>style.visibility</p:attrName>
                                        </p:attrNameLst>
                                      </p:cBhvr>
                                      <p:to>
                                        <p:strVal val="visible"/>
                                      </p:to>
                                    </p:set>
                                    <p:animEffect transition="in" filter="blinds(horizontal)">
                                      <p:cBhvr>
                                        <p:cTn id="70" dur="500"/>
                                        <p:tgtEl>
                                          <p:spTgt spid="24"/>
                                        </p:tgtEl>
                                      </p:cBhvr>
                                    </p:animEffect>
                                  </p:childTnLst>
                                </p:cTn>
                              </p:par>
                              <p:par>
                                <p:cTn id="71" presetID="3" presetClass="entr" presetSubtype="10" fill="hold" nodeType="withEffect">
                                  <p:stCondLst>
                                    <p:cond delay="0"/>
                                  </p:stCondLst>
                                  <p:childTnLst>
                                    <p:set>
                                      <p:cBhvr>
                                        <p:cTn id="72" dur="1" fill="hold">
                                          <p:stCondLst>
                                            <p:cond delay="0"/>
                                          </p:stCondLst>
                                        </p:cTn>
                                        <p:tgtEl>
                                          <p:spTgt spid="27"/>
                                        </p:tgtEl>
                                        <p:attrNameLst>
                                          <p:attrName>style.visibility</p:attrName>
                                        </p:attrNameLst>
                                      </p:cBhvr>
                                      <p:to>
                                        <p:strVal val="visible"/>
                                      </p:to>
                                    </p:set>
                                    <p:animEffect transition="in" filter="blinds(horizontal)">
                                      <p:cBhvr>
                                        <p:cTn id="73" dur="500"/>
                                        <p:tgtEl>
                                          <p:spTgt spid="27"/>
                                        </p:tgtEl>
                                      </p:cBhvr>
                                    </p:animEffect>
                                  </p:childTnLst>
                                </p:cTn>
                              </p:par>
                            </p:childTnLst>
                          </p:cTn>
                        </p:par>
                      </p:childTnLst>
                    </p:cTn>
                  </p:par>
                  <p:par>
                    <p:cTn id="74" fill="hold">
                      <p:stCondLst>
                        <p:cond delay="indefinite"/>
                      </p:stCondLst>
                      <p:childTnLst>
                        <p:par>
                          <p:cTn id="75" fill="hold">
                            <p:stCondLst>
                              <p:cond delay="0"/>
                            </p:stCondLst>
                            <p:childTnLst>
                              <p:par>
                                <p:cTn id="76" presetID="3" presetClass="entr" presetSubtype="10" fill="hold" grpId="0" nodeType="clickEffect">
                                  <p:stCondLst>
                                    <p:cond delay="0"/>
                                  </p:stCondLst>
                                  <p:childTnLst>
                                    <p:set>
                                      <p:cBhvr>
                                        <p:cTn id="77" dur="1" fill="hold">
                                          <p:stCondLst>
                                            <p:cond delay="0"/>
                                          </p:stCondLst>
                                        </p:cTn>
                                        <p:tgtEl>
                                          <p:spTgt spid="17"/>
                                        </p:tgtEl>
                                        <p:attrNameLst>
                                          <p:attrName>style.visibility</p:attrName>
                                        </p:attrNameLst>
                                      </p:cBhvr>
                                      <p:to>
                                        <p:strVal val="visible"/>
                                      </p:to>
                                    </p:set>
                                    <p:animEffect transition="in" filter="blinds(horizontal)">
                                      <p:cBhvr>
                                        <p:cTn id="78" dur="500"/>
                                        <p:tgtEl>
                                          <p:spTgt spid="17"/>
                                        </p:tgtEl>
                                      </p:cBhvr>
                                    </p:animEffect>
                                  </p:childTnLst>
                                </p:cTn>
                              </p:par>
                              <p:par>
                                <p:cTn id="79" presetID="3" presetClass="entr" presetSubtype="10" fill="hold" grpId="0" nodeType="withEffect">
                                  <p:stCondLst>
                                    <p:cond delay="0"/>
                                  </p:stCondLst>
                                  <p:childTnLst>
                                    <p:set>
                                      <p:cBhvr>
                                        <p:cTn id="80" dur="1" fill="hold">
                                          <p:stCondLst>
                                            <p:cond delay="0"/>
                                          </p:stCondLst>
                                        </p:cTn>
                                        <p:tgtEl>
                                          <p:spTgt spid="18"/>
                                        </p:tgtEl>
                                        <p:attrNameLst>
                                          <p:attrName>style.visibility</p:attrName>
                                        </p:attrNameLst>
                                      </p:cBhvr>
                                      <p:to>
                                        <p:strVal val="visible"/>
                                      </p:to>
                                    </p:set>
                                    <p:animEffect transition="in" filter="blinds(horizontal)">
                                      <p:cBhvr>
                                        <p:cTn id="81" dur="500"/>
                                        <p:tgtEl>
                                          <p:spTgt spid="18"/>
                                        </p:tgtEl>
                                      </p:cBhvr>
                                    </p:animEffect>
                                  </p:childTnLst>
                                </p:cTn>
                              </p:par>
                            </p:childTnLst>
                          </p:cTn>
                        </p:par>
                      </p:childTnLst>
                    </p:cTn>
                  </p:par>
                  <p:par>
                    <p:cTn id="82" fill="hold">
                      <p:stCondLst>
                        <p:cond delay="indefinite"/>
                      </p:stCondLst>
                      <p:childTnLst>
                        <p:par>
                          <p:cTn id="83" fill="hold">
                            <p:stCondLst>
                              <p:cond delay="0"/>
                            </p:stCondLst>
                            <p:childTnLst>
                              <p:par>
                                <p:cTn id="84" presetID="3" presetClass="entr" presetSubtype="10" fill="hold" grpId="0" nodeType="clickEffect">
                                  <p:stCondLst>
                                    <p:cond delay="0"/>
                                  </p:stCondLst>
                                  <p:childTnLst>
                                    <p:set>
                                      <p:cBhvr>
                                        <p:cTn id="85" dur="1" fill="hold">
                                          <p:stCondLst>
                                            <p:cond delay="0"/>
                                          </p:stCondLst>
                                        </p:cTn>
                                        <p:tgtEl>
                                          <p:spTgt spid="28"/>
                                        </p:tgtEl>
                                        <p:attrNameLst>
                                          <p:attrName>style.visibility</p:attrName>
                                        </p:attrNameLst>
                                      </p:cBhvr>
                                      <p:to>
                                        <p:strVal val="visible"/>
                                      </p:to>
                                    </p:set>
                                    <p:animEffect transition="in" filter="blinds(horizontal)">
                                      <p:cBhvr>
                                        <p:cTn id="86" dur="500"/>
                                        <p:tgtEl>
                                          <p:spTgt spid="2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p:bldP spid="5" grpId="0"/>
      <p:bldP spid="6" grpId="0"/>
      <p:bldP spid="7" grpId="0"/>
      <p:bldP spid="8" grpId="0"/>
      <p:bldP spid="9" grpId="0"/>
      <p:bldP spid="10" grpId="0"/>
      <p:bldP spid="11" grpId="0"/>
      <p:bldP spid="12" grpId="0"/>
      <p:bldP spid="13" grpId="0"/>
      <p:bldP spid="14" grpId="0"/>
      <p:bldP spid="15" grpId="0"/>
      <p:bldP spid="16" grpId="0"/>
      <p:bldP spid="17" grpId="0"/>
      <p:bldP spid="18" grpId="0"/>
      <p:bldP spid="19" grpId="0"/>
      <p:bldP spid="20" grpId="0"/>
      <p:bldP spid="21" grpId="0"/>
      <p:bldP spid="24" grpId="0"/>
      <p:bldP spid="25" grpId="0"/>
      <p:bldP spid="26" grpId="0"/>
      <p:bldP spid="28"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Basic conversions</a:t>
            </a:r>
            <a:endParaRPr lang="en-US" dirty="0"/>
          </a:p>
        </p:txBody>
      </p:sp>
      <p:sp>
        <p:nvSpPr>
          <p:cNvPr id="3" name="Content Placeholder 2"/>
          <p:cNvSpPr>
            <a:spLocks noGrp="1"/>
          </p:cNvSpPr>
          <p:nvPr>
            <p:ph idx="1"/>
          </p:nvPr>
        </p:nvSpPr>
        <p:spPr>
          <a:xfrm>
            <a:off x="0" y="1066800"/>
            <a:ext cx="9144000" cy="5791200"/>
          </a:xfrm>
        </p:spPr>
        <p:txBody>
          <a:bodyPr>
            <a:normAutofit/>
          </a:bodyPr>
          <a:lstStyle/>
          <a:p>
            <a:pPr marL="342900" lvl="1" indent="-342900">
              <a:buFont typeface="Arial" pitchFamily="34" charset="0"/>
              <a:buChar char="•"/>
            </a:pPr>
            <a:r>
              <a:rPr lang="en-US" dirty="0" smtClean="0">
                <a:solidFill>
                  <a:schemeClr val="bg1"/>
                </a:solidFill>
              </a:rPr>
              <a:t>[Question amount/Equation amount = Question amount/Equation amount]</a:t>
            </a:r>
          </a:p>
          <a:p>
            <a:r>
              <a:rPr lang="en-US" dirty="0" smtClean="0"/>
              <a:t>Mole </a:t>
            </a:r>
            <a:r>
              <a:rPr lang="en-US" dirty="0" smtClean="0">
                <a:sym typeface="Wingdings" pitchFamily="2" charset="2"/>
              </a:rPr>
              <a:t></a:t>
            </a:r>
            <a:r>
              <a:rPr lang="en-US" dirty="0" smtClean="0"/>
              <a:t> Grams</a:t>
            </a:r>
          </a:p>
          <a:p>
            <a:pPr lvl="1"/>
            <a:r>
              <a:rPr lang="en-US" dirty="0" smtClean="0"/>
              <a:t>2.5 moles of </a:t>
            </a:r>
            <a:r>
              <a:rPr lang="pt-BR" dirty="0" smtClean="0"/>
              <a:t>O</a:t>
            </a:r>
            <a:r>
              <a:rPr lang="pt-BR" baseline="-25000" dirty="0" smtClean="0"/>
              <a:t>2</a:t>
            </a:r>
            <a:r>
              <a:rPr lang="en-US" dirty="0" smtClean="0"/>
              <a:t> = how many grams? </a:t>
            </a:r>
          </a:p>
          <a:p>
            <a:pPr lvl="2"/>
            <a:r>
              <a:rPr lang="en-US" b="1" dirty="0" smtClean="0"/>
              <a:t>1 mole O</a:t>
            </a:r>
            <a:r>
              <a:rPr lang="en-US" b="1" baseline="-25000" dirty="0" smtClean="0"/>
              <a:t>2</a:t>
            </a:r>
            <a:r>
              <a:rPr lang="en-US" b="1" dirty="0" smtClean="0"/>
              <a:t> = 31.998 g O</a:t>
            </a:r>
            <a:r>
              <a:rPr lang="en-US" b="1" baseline="-25000" dirty="0" smtClean="0"/>
              <a:t>2                     </a:t>
            </a:r>
            <a:r>
              <a:rPr lang="en-US" dirty="0" smtClean="0"/>
              <a:t>(the weight of 2 Oxygen)</a:t>
            </a:r>
          </a:p>
          <a:p>
            <a:pPr lvl="2"/>
            <a:r>
              <a:rPr lang="en-US" u="sng" dirty="0" smtClean="0"/>
              <a:t>2.5 mol O</a:t>
            </a:r>
            <a:r>
              <a:rPr lang="en-US" u="sng" baseline="-25000" dirty="0" smtClean="0"/>
              <a:t>2</a:t>
            </a:r>
            <a:r>
              <a:rPr lang="en-US" dirty="0" smtClean="0"/>
              <a:t>= __</a:t>
            </a:r>
            <a:r>
              <a:rPr lang="en-US" u="sng" dirty="0" smtClean="0"/>
              <a:t>X g O</a:t>
            </a:r>
            <a:r>
              <a:rPr lang="en-US" u="sng" baseline="-25000" dirty="0" smtClean="0"/>
              <a:t>2</a:t>
            </a:r>
            <a:r>
              <a:rPr lang="en-US" u="sng" dirty="0" smtClean="0"/>
              <a:t>__</a:t>
            </a:r>
          </a:p>
          <a:p>
            <a:pPr lvl="1"/>
            <a:endParaRPr lang="en-US" dirty="0" smtClean="0"/>
          </a:p>
          <a:p>
            <a:pPr lvl="1"/>
            <a:r>
              <a:rPr lang="en-US" dirty="0" smtClean="0"/>
              <a:t>8 g of </a:t>
            </a:r>
            <a:r>
              <a:rPr lang="pt-BR" dirty="0" smtClean="0"/>
              <a:t>O</a:t>
            </a:r>
            <a:r>
              <a:rPr lang="pt-BR" baseline="-25000" dirty="0" smtClean="0"/>
              <a:t>2</a:t>
            </a:r>
            <a:r>
              <a:rPr lang="en-US" dirty="0" smtClean="0"/>
              <a:t> = how many moles</a:t>
            </a:r>
          </a:p>
          <a:p>
            <a:pPr lvl="2"/>
            <a:r>
              <a:rPr lang="en-US" u="sng" dirty="0" smtClean="0"/>
              <a:t>__8 g O</a:t>
            </a:r>
            <a:r>
              <a:rPr lang="en-US" u="sng" baseline="-25000" dirty="0" smtClean="0"/>
              <a:t>2</a:t>
            </a:r>
            <a:r>
              <a:rPr lang="en-US" u="sng" dirty="0" smtClean="0"/>
              <a:t>      </a:t>
            </a:r>
            <a:r>
              <a:rPr lang="en-US" dirty="0" smtClean="0"/>
              <a:t>= </a:t>
            </a:r>
            <a:r>
              <a:rPr lang="en-US" u="sng" dirty="0" smtClean="0"/>
              <a:t>X mol O</a:t>
            </a:r>
            <a:r>
              <a:rPr lang="en-US" u="sng" baseline="-25000" dirty="0" smtClean="0"/>
              <a:t>2</a:t>
            </a:r>
            <a:r>
              <a:rPr lang="en-US" u="sng" dirty="0" smtClean="0"/>
              <a:t> </a:t>
            </a:r>
          </a:p>
          <a:p>
            <a:endParaRPr lang="en-US" dirty="0"/>
          </a:p>
        </p:txBody>
      </p:sp>
      <p:sp>
        <p:nvSpPr>
          <p:cNvPr id="4" name="TextBox 3"/>
          <p:cNvSpPr txBox="1"/>
          <p:nvPr/>
        </p:nvSpPr>
        <p:spPr>
          <a:xfrm>
            <a:off x="228600" y="3886200"/>
            <a:ext cx="6400800" cy="461665"/>
          </a:xfrm>
          <a:prstGeom prst="rect">
            <a:avLst/>
          </a:prstGeom>
          <a:noFill/>
        </p:spPr>
        <p:txBody>
          <a:bodyPr wrap="square" rtlCol="0">
            <a:spAutoFit/>
          </a:bodyPr>
          <a:lstStyle/>
          <a:p>
            <a:pPr lvl="2"/>
            <a:r>
              <a:rPr lang="en-US" sz="2400" dirty="0" smtClean="0"/>
              <a:t>  1 mol O</a:t>
            </a:r>
            <a:r>
              <a:rPr lang="en-US" sz="2400" baseline="-25000" dirty="0" smtClean="0"/>
              <a:t>2       </a:t>
            </a:r>
            <a:r>
              <a:rPr lang="en-US" sz="2400" dirty="0" smtClean="0"/>
              <a:t>31.998 g O</a:t>
            </a:r>
            <a:r>
              <a:rPr lang="en-US" sz="2400" baseline="-25000" dirty="0" smtClean="0"/>
              <a:t>2</a:t>
            </a:r>
            <a:endParaRPr lang="en-US" sz="2400" dirty="0" smtClean="0"/>
          </a:p>
        </p:txBody>
      </p:sp>
      <p:sp>
        <p:nvSpPr>
          <p:cNvPr id="5" name="TextBox 4"/>
          <p:cNvSpPr txBox="1"/>
          <p:nvPr/>
        </p:nvSpPr>
        <p:spPr>
          <a:xfrm>
            <a:off x="152400" y="5334000"/>
            <a:ext cx="6400800" cy="461665"/>
          </a:xfrm>
          <a:prstGeom prst="rect">
            <a:avLst/>
          </a:prstGeom>
          <a:noFill/>
        </p:spPr>
        <p:txBody>
          <a:bodyPr wrap="square" rtlCol="0">
            <a:spAutoFit/>
          </a:bodyPr>
          <a:lstStyle/>
          <a:p>
            <a:pPr lvl="2"/>
            <a:r>
              <a:rPr lang="en-US" sz="2400" dirty="0" smtClean="0"/>
              <a:t>31.998 g O</a:t>
            </a:r>
            <a:r>
              <a:rPr lang="en-US" sz="2400" baseline="-25000" dirty="0" smtClean="0"/>
              <a:t>2</a:t>
            </a:r>
            <a:r>
              <a:rPr lang="en-US" sz="2400" dirty="0" smtClean="0"/>
              <a:t>     1 mol O</a:t>
            </a:r>
            <a:r>
              <a:rPr lang="en-US" sz="2400" baseline="-25000" dirty="0" smtClean="0"/>
              <a:t>2</a:t>
            </a:r>
            <a:endParaRPr lang="en-US" sz="2400" dirty="0" smtClean="0"/>
          </a:p>
        </p:txBody>
      </p:sp>
      <p:sp>
        <p:nvSpPr>
          <p:cNvPr id="6" name="TextBox 5"/>
          <p:cNvSpPr txBox="1"/>
          <p:nvPr/>
        </p:nvSpPr>
        <p:spPr>
          <a:xfrm>
            <a:off x="5181600" y="3733800"/>
            <a:ext cx="3505200" cy="461665"/>
          </a:xfrm>
          <a:prstGeom prst="rect">
            <a:avLst/>
          </a:prstGeom>
          <a:noFill/>
        </p:spPr>
        <p:txBody>
          <a:bodyPr wrap="square" rtlCol="0">
            <a:spAutoFit/>
          </a:bodyPr>
          <a:lstStyle/>
          <a:p>
            <a:r>
              <a:rPr lang="en-US" sz="2400" dirty="0" smtClean="0"/>
              <a:t>X = 80.00 g O</a:t>
            </a:r>
            <a:r>
              <a:rPr lang="en-US" sz="2400" baseline="-25000" dirty="0" smtClean="0"/>
              <a:t>2</a:t>
            </a:r>
            <a:endParaRPr lang="en-US" sz="2400" baseline="-25000" dirty="0"/>
          </a:p>
        </p:txBody>
      </p:sp>
      <p:sp>
        <p:nvSpPr>
          <p:cNvPr id="7" name="TextBox 6"/>
          <p:cNvSpPr txBox="1"/>
          <p:nvPr/>
        </p:nvSpPr>
        <p:spPr>
          <a:xfrm>
            <a:off x="5105400" y="5105400"/>
            <a:ext cx="3505200" cy="461665"/>
          </a:xfrm>
          <a:prstGeom prst="rect">
            <a:avLst/>
          </a:prstGeom>
          <a:noFill/>
        </p:spPr>
        <p:txBody>
          <a:bodyPr wrap="square" rtlCol="0">
            <a:spAutoFit/>
          </a:bodyPr>
          <a:lstStyle/>
          <a:p>
            <a:r>
              <a:rPr lang="en-US" sz="2400" dirty="0" smtClean="0"/>
              <a:t>X = .25 mol O</a:t>
            </a:r>
            <a:r>
              <a:rPr lang="en-US" sz="2400" baseline="-25000" dirty="0" smtClean="0"/>
              <a:t>2</a:t>
            </a:r>
            <a:endParaRPr lang="en-US" sz="2400" baseline="-25000" dirty="0"/>
          </a:p>
        </p:txBody>
      </p:sp>
      <p:grpSp>
        <p:nvGrpSpPr>
          <p:cNvPr id="19" name="Group 18"/>
          <p:cNvGrpSpPr/>
          <p:nvPr/>
        </p:nvGrpSpPr>
        <p:grpSpPr>
          <a:xfrm>
            <a:off x="2209800" y="1143000"/>
            <a:ext cx="4724400" cy="914400"/>
            <a:chOff x="2209800" y="1143000"/>
            <a:chExt cx="4724400" cy="914400"/>
          </a:xfrm>
        </p:grpSpPr>
        <p:sp>
          <p:nvSpPr>
            <p:cNvPr id="14" name="Content Placeholder 2"/>
            <p:cNvSpPr txBox="1">
              <a:spLocks/>
            </p:cNvSpPr>
            <p:nvPr/>
          </p:nvSpPr>
          <p:spPr>
            <a:xfrm>
              <a:off x="2209800" y="11430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rPr>
                <a:t>Question</a:t>
              </a:r>
              <a:r>
                <a:rPr kumimoji="0" lang="en-US" sz="3200" b="0" i="0" u="sng" strike="noStrike" kern="1200" cap="none" spc="0" normalizeH="0" noProof="0" dirty="0" smtClean="0">
                  <a:ln>
                    <a:noFill/>
                  </a:ln>
                  <a:solidFill>
                    <a:schemeClr val="tx1"/>
                  </a:solidFill>
                  <a:effectLst/>
                  <a:uLnTx/>
                  <a:uFillTx/>
                  <a:latin typeface="+mn-lt"/>
                  <a:ea typeface="+mn-ea"/>
                  <a:cs typeface="+mn-cs"/>
                </a:rPr>
                <a:t> Amount</a:t>
              </a:r>
              <a:endParaRPr kumimoji="0" lang="en-US" sz="3200" b="0" i="0" u="sng"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5" name="Content Placeholder 2"/>
            <p:cNvSpPr txBox="1">
              <a:spLocks/>
            </p:cNvSpPr>
            <p:nvPr/>
          </p:nvSpPr>
          <p:spPr>
            <a:xfrm>
              <a:off x="2209800" y="14478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dirty="0" smtClean="0"/>
                <a:t>Equation Amount</a:t>
              </a:r>
              <a:endParaRPr kumimoji="0" lang="en-US" sz="3200" b="0"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6" name="Content Placeholder 2"/>
            <p:cNvSpPr txBox="1">
              <a:spLocks/>
            </p:cNvSpPr>
            <p:nvPr/>
          </p:nvSpPr>
          <p:spPr>
            <a:xfrm>
              <a:off x="4648200" y="11430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u="sng" dirty="0" smtClean="0"/>
                <a:t>Question Amount</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17" name="Content Placeholder 2"/>
            <p:cNvSpPr txBox="1">
              <a:spLocks/>
            </p:cNvSpPr>
            <p:nvPr/>
          </p:nvSpPr>
          <p:spPr>
            <a:xfrm>
              <a:off x="4648200" y="14478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Equation Amount</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8" name="Content Placeholder 2"/>
            <p:cNvSpPr txBox="1">
              <a:spLocks/>
            </p:cNvSpPr>
            <p:nvPr/>
          </p:nvSpPr>
          <p:spPr>
            <a:xfrm>
              <a:off x="4343400" y="1143000"/>
              <a:ext cx="5334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gr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par>
                                <p:cTn id="8" presetID="3" presetClass="entr" presetSubtype="10"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blinds(horizontal)">
                                      <p:cBhvr>
                                        <p:cTn id="10" dur="500"/>
                                        <p:tgtEl>
                                          <p:spTgt spid="3">
                                            <p:txEl>
                                              <p:pRg st="1" end="1"/>
                                            </p:txEl>
                                          </p:spTgt>
                                        </p:tgtEl>
                                      </p:cBhvr>
                                    </p:animEffect>
                                  </p:childTnLst>
                                </p:cTn>
                              </p:par>
                              <p:par>
                                <p:cTn id="11" presetID="3" presetClass="entr" presetSubtype="10"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blinds(horizontal)">
                                      <p:cBhvr>
                                        <p:cTn id="13" dur="500"/>
                                        <p:tgtEl>
                                          <p:spTgt spid="3">
                                            <p:txEl>
                                              <p:pRg st="2" end="2"/>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3" presetClass="entr" presetSubtype="10" fill="hold" nodeType="clickEffect">
                                  <p:stCondLst>
                                    <p:cond delay="0"/>
                                  </p:stCondLst>
                                  <p:childTnLst>
                                    <p:set>
                                      <p:cBhvr>
                                        <p:cTn id="17" dur="1" fill="hold">
                                          <p:stCondLst>
                                            <p:cond delay="0"/>
                                          </p:stCondLst>
                                        </p:cTn>
                                        <p:tgtEl>
                                          <p:spTgt spid="3">
                                            <p:txEl>
                                              <p:pRg st="3" end="3"/>
                                            </p:txEl>
                                          </p:spTgt>
                                        </p:tgtEl>
                                        <p:attrNameLst>
                                          <p:attrName>style.visibility</p:attrName>
                                        </p:attrNameLst>
                                      </p:cBhvr>
                                      <p:to>
                                        <p:strVal val="visible"/>
                                      </p:to>
                                    </p:set>
                                    <p:animEffect transition="in" filter="blinds(horizontal)">
                                      <p:cBhvr>
                                        <p:cTn id="18" dur="500"/>
                                        <p:tgtEl>
                                          <p:spTgt spid="3">
                                            <p:txEl>
                                              <p:pRg st="3" end="3"/>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3" presetClass="entr" presetSubtype="1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animEffect transition="in" filter="blinds(horizontal)">
                                      <p:cBhvr>
                                        <p:cTn id="23" dur="500"/>
                                        <p:tgtEl>
                                          <p:spTgt spid="3">
                                            <p:txEl>
                                              <p:pRg st="4" end="4"/>
                                            </p:txEl>
                                          </p:spTgt>
                                        </p:tgtEl>
                                      </p:cBhvr>
                                    </p:animEffect>
                                  </p:childTnLst>
                                </p:cTn>
                              </p:par>
                              <p:par>
                                <p:cTn id="24" presetID="3" presetClass="entr" presetSubtype="10" fill="hold" nodeType="withEffect">
                                  <p:stCondLst>
                                    <p:cond delay="0"/>
                                  </p:stCondLst>
                                  <p:childTnLst>
                                    <p:set>
                                      <p:cBhvr>
                                        <p:cTn id="25" dur="1" fill="hold">
                                          <p:stCondLst>
                                            <p:cond delay="0"/>
                                          </p:stCondLst>
                                        </p:cTn>
                                        <p:tgtEl>
                                          <p:spTgt spid="4">
                                            <p:txEl>
                                              <p:pRg st="0" end="0"/>
                                            </p:txEl>
                                          </p:spTgt>
                                        </p:tgtEl>
                                        <p:attrNameLst>
                                          <p:attrName>style.visibility</p:attrName>
                                        </p:attrNameLst>
                                      </p:cBhvr>
                                      <p:to>
                                        <p:strVal val="visible"/>
                                      </p:to>
                                    </p:set>
                                    <p:animEffect transition="in" filter="blinds(horizontal)">
                                      <p:cBhvr>
                                        <p:cTn id="26" dur="500"/>
                                        <p:tgtEl>
                                          <p:spTgt spid="4">
                                            <p:txEl>
                                              <p:pRg st="0" end="0"/>
                                            </p:txEl>
                                          </p:spTgt>
                                        </p:tgtEl>
                                      </p:cBhvr>
                                    </p:animEffect>
                                  </p:childTnLst>
                                </p:cTn>
                              </p:par>
                            </p:childTnLst>
                          </p:cTn>
                        </p:par>
                      </p:childTnLst>
                    </p:cTn>
                  </p:par>
                  <p:par>
                    <p:cTn id="27" fill="hold">
                      <p:stCondLst>
                        <p:cond delay="indefinite"/>
                      </p:stCondLst>
                      <p:childTnLst>
                        <p:par>
                          <p:cTn id="28" fill="hold">
                            <p:stCondLst>
                              <p:cond delay="0"/>
                            </p:stCondLst>
                            <p:childTnLst>
                              <p:par>
                                <p:cTn id="29" presetID="43" presetClass="entr" presetSubtype="0" fill="hold" grpId="0" nodeType="clickEffect">
                                  <p:stCondLst>
                                    <p:cond delay="0"/>
                                  </p:stCondLst>
                                  <p:childTnLst>
                                    <p:set>
                                      <p:cBhvr>
                                        <p:cTn id="30" dur="1" fill="hold">
                                          <p:stCondLst>
                                            <p:cond delay="0"/>
                                          </p:stCondLst>
                                        </p:cTn>
                                        <p:tgtEl>
                                          <p:spTgt spid="6"/>
                                        </p:tgtEl>
                                        <p:attrNameLst>
                                          <p:attrName>style.visibility</p:attrName>
                                        </p:attrNameLst>
                                      </p:cBhvr>
                                      <p:to>
                                        <p:strVal val="visible"/>
                                      </p:to>
                                    </p:set>
                                    <p:animEffect transition="in" filter="fade">
                                      <p:cBhvr>
                                        <p:cTn id="31" dur="100"/>
                                        <p:tgtEl>
                                          <p:spTgt spid="6"/>
                                        </p:tgtEl>
                                      </p:cBhvr>
                                    </p:animEffect>
                                    <p:anim calcmode="lin" valueType="num">
                                      <p:cBhvr>
                                        <p:cTn id="32" dur="400" fill="hold"/>
                                        <p:tgtEl>
                                          <p:spTgt spid="6"/>
                                        </p:tgtEl>
                                        <p:attrNameLst>
                                          <p:attrName>ppt_x</p:attrName>
                                        </p:attrNameLst>
                                      </p:cBhvr>
                                      <p:tavLst>
                                        <p:tav tm="0">
                                          <p:val>
                                            <p:strVal val="#ppt_x"/>
                                          </p:val>
                                        </p:tav>
                                        <p:tav tm="100000">
                                          <p:val>
                                            <p:strVal val="#ppt_x"/>
                                          </p:val>
                                        </p:tav>
                                      </p:tavLst>
                                    </p:anim>
                                    <p:anim calcmode="lin" valueType="num">
                                      <p:cBhvr>
                                        <p:cTn id="33" dur="400" fill="hold"/>
                                        <p:tgtEl>
                                          <p:spTgt spid="6"/>
                                        </p:tgtEl>
                                        <p:attrNameLst>
                                          <p:attrName>ppt_y</p:attrName>
                                        </p:attrNameLst>
                                      </p:cBhvr>
                                      <p:tavLst>
                                        <p:tav tm="0">
                                          <p:val>
                                            <p:strVal val="#ppt_y+0.31"/>
                                          </p:val>
                                        </p:tav>
                                        <p:tav tm="100000">
                                          <p:val>
                                            <p:strVal val="#ppt_y+0.31"/>
                                          </p:val>
                                        </p:tav>
                                      </p:tavLst>
                                    </p:anim>
                                    <p:anim calcmode="lin" valueType="num">
                                      <p:cBhvr>
                                        <p:cTn id="34" dur="600" decel="50000" fill="hold">
                                          <p:stCondLst>
                                            <p:cond delay="400"/>
                                          </p:stCondLst>
                                        </p:cTn>
                                        <p:tgtEl>
                                          <p:spTgt spid="6"/>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35" dur="600" decel="50000" fill="hold">
                                          <p:stCondLst>
                                            <p:cond delay="400"/>
                                          </p:stCondLst>
                                        </p:cTn>
                                        <p:tgtEl>
                                          <p:spTgt spid="6"/>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par>
                    <p:cTn id="36" fill="hold">
                      <p:stCondLst>
                        <p:cond delay="indefinite"/>
                      </p:stCondLst>
                      <p:childTnLst>
                        <p:par>
                          <p:cTn id="37" fill="hold">
                            <p:stCondLst>
                              <p:cond delay="0"/>
                            </p:stCondLst>
                            <p:childTnLst>
                              <p:par>
                                <p:cTn id="38" presetID="3" presetClass="entr" presetSubtype="10" fill="hold" nodeType="clickEffect">
                                  <p:stCondLst>
                                    <p:cond delay="0"/>
                                  </p:stCondLst>
                                  <p:childTnLst>
                                    <p:set>
                                      <p:cBhvr>
                                        <p:cTn id="39" dur="1" fill="hold">
                                          <p:stCondLst>
                                            <p:cond delay="0"/>
                                          </p:stCondLst>
                                        </p:cTn>
                                        <p:tgtEl>
                                          <p:spTgt spid="3">
                                            <p:txEl>
                                              <p:pRg st="6" end="6"/>
                                            </p:txEl>
                                          </p:spTgt>
                                        </p:tgtEl>
                                        <p:attrNameLst>
                                          <p:attrName>style.visibility</p:attrName>
                                        </p:attrNameLst>
                                      </p:cBhvr>
                                      <p:to>
                                        <p:strVal val="visible"/>
                                      </p:to>
                                    </p:set>
                                    <p:animEffect transition="in" filter="blinds(horizontal)">
                                      <p:cBhvr>
                                        <p:cTn id="40" dur="500"/>
                                        <p:tgtEl>
                                          <p:spTgt spid="3">
                                            <p:txEl>
                                              <p:pRg st="6" end="6"/>
                                            </p:txEl>
                                          </p:spTgt>
                                        </p:tgtEl>
                                      </p:cBhvr>
                                    </p:animEffect>
                                  </p:childTnLst>
                                </p:cTn>
                              </p:par>
                            </p:childTnLst>
                          </p:cTn>
                        </p:par>
                      </p:childTnLst>
                    </p:cTn>
                  </p:par>
                  <p:par>
                    <p:cTn id="41" fill="hold">
                      <p:stCondLst>
                        <p:cond delay="indefinite"/>
                      </p:stCondLst>
                      <p:childTnLst>
                        <p:par>
                          <p:cTn id="42" fill="hold">
                            <p:stCondLst>
                              <p:cond delay="0"/>
                            </p:stCondLst>
                            <p:childTnLst>
                              <p:par>
                                <p:cTn id="43" presetID="3" presetClass="entr" presetSubtype="10" fill="hold" nodeType="clickEffect">
                                  <p:stCondLst>
                                    <p:cond delay="0"/>
                                  </p:stCondLst>
                                  <p:childTnLst>
                                    <p:set>
                                      <p:cBhvr>
                                        <p:cTn id="44" dur="1" fill="hold">
                                          <p:stCondLst>
                                            <p:cond delay="0"/>
                                          </p:stCondLst>
                                        </p:cTn>
                                        <p:tgtEl>
                                          <p:spTgt spid="3">
                                            <p:txEl>
                                              <p:pRg st="7" end="7"/>
                                            </p:txEl>
                                          </p:spTgt>
                                        </p:tgtEl>
                                        <p:attrNameLst>
                                          <p:attrName>style.visibility</p:attrName>
                                        </p:attrNameLst>
                                      </p:cBhvr>
                                      <p:to>
                                        <p:strVal val="visible"/>
                                      </p:to>
                                    </p:set>
                                    <p:animEffect transition="in" filter="blinds(horizontal)">
                                      <p:cBhvr>
                                        <p:cTn id="45" dur="500"/>
                                        <p:tgtEl>
                                          <p:spTgt spid="3">
                                            <p:txEl>
                                              <p:pRg st="7" end="7"/>
                                            </p:txEl>
                                          </p:spTgt>
                                        </p:tgtEl>
                                      </p:cBhvr>
                                    </p:animEffect>
                                  </p:childTnLst>
                                </p:cTn>
                              </p:par>
                              <p:par>
                                <p:cTn id="46" presetID="3" presetClass="entr" presetSubtype="10" fill="hold" nodeType="withEffect">
                                  <p:stCondLst>
                                    <p:cond delay="0"/>
                                  </p:stCondLst>
                                  <p:childTnLst>
                                    <p:set>
                                      <p:cBhvr>
                                        <p:cTn id="47" dur="1" fill="hold">
                                          <p:stCondLst>
                                            <p:cond delay="0"/>
                                          </p:stCondLst>
                                        </p:cTn>
                                        <p:tgtEl>
                                          <p:spTgt spid="5">
                                            <p:txEl>
                                              <p:pRg st="0" end="0"/>
                                            </p:txEl>
                                          </p:spTgt>
                                        </p:tgtEl>
                                        <p:attrNameLst>
                                          <p:attrName>style.visibility</p:attrName>
                                        </p:attrNameLst>
                                      </p:cBhvr>
                                      <p:to>
                                        <p:strVal val="visible"/>
                                      </p:to>
                                    </p:set>
                                    <p:animEffect transition="in" filter="blinds(horizontal)">
                                      <p:cBhvr>
                                        <p:cTn id="48" dur="500"/>
                                        <p:tgtEl>
                                          <p:spTgt spid="5">
                                            <p:txEl>
                                              <p:pRg st="0" end="0"/>
                                            </p:txEl>
                                          </p:spTgt>
                                        </p:tgtEl>
                                      </p:cBhvr>
                                    </p:animEffect>
                                  </p:childTnLst>
                                </p:cTn>
                              </p:par>
                            </p:childTnLst>
                          </p:cTn>
                        </p:par>
                      </p:childTnLst>
                    </p:cTn>
                  </p:par>
                  <p:par>
                    <p:cTn id="49" fill="hold">
                      <p:stCondLst>
                        <p:cond delay="indefinite"/>
                      </p:stCondLst>
                      <p:childTnLst>
                        <p:par>
                          <p:cTn id="50" fill="hold">
                            <p:stCondLst>
                              <p:cond delay="0"/>
                            </p:stCondLst>
                            <p:childTnLst>
                              <p:par>
                                <p:cTn id="51" presetID="43" presetClass="entr" presetSubtype="0" fill="hold" grpId="0" nodeType="clickEffect">
                                  <p:stCondLst>
                                    <p:cond delay="0"/>
                                  </p:stCondLst>
                                  <p:childTnLst>
                                    <p:set>
                                      <p:cBhvr>
                                        <p:cTn id="52" dur="1" fill="hold">
                                          <p:stCondLst>
                                            <p:cond delay="0"/>
                                          </p:stCondLst>
                                        </p:cTn>
                                        <p:tgtEl>
                                          <p:spTgt spid="7"/>
                                        </p:tgtEl>
                                        <p:attrNameLst>
                                          <p:attrName>style.visibility</p:attrName>
                                        </p:attrNameLst>
                                      </p:cBhvr>
                                      <p:to>
                                        <p:strVal val="visible"/>
                                      </p:to>
                                    </p:set>
                                    <p:animEffect transition="in" filter="fade">
                                      <p:cBhvr>
                                        <p:cTn id="53" dur="100"/>
                                        <p:tgtEl>
                                          <p:spTgt spid="7"/>
                                        </p:tgtEl>
                                      </p:cBhvr>
                                    </p:animEffect>
                                    <p:anim calcmode="lin" valueType="num">
                                      <p:cBhvr>
                                        <p:cTn id="54" dur="400" fill="hold"/>
                                        <p:tgtEl>
                                          <p:spTgt spid="7"/>
                                        </p:tgtEl>
                                        <p:attrNameLst>
                                          <p:attrName>ppt_x</p:attrName>
                                        </p:attrNameLst>
                                      </p:cBhvr>
                                      <p:tavLst>
                                        <p:tav tm="0">
                                          <p:val>
                                            <p:strVal val="#ppt_x"/>
                                          </p:val>
                                        </p:tav>
                                        <p:tav tm="100000">
                                          <p:val>
                                            <p:strVal val="#ppt_x"/>
                                          </p:val>
                                        </p:tav>
                                      </p:tavLst>
                                    </p:anim>
                                    <p:anim calcmode="lin" valueType="num">
                                      <p:cBhvr>
                                        <p:cTn id="55" dur="400" fill="hold"/>
                                        <p:tgtEl>
                                          <p:spTgt spid="7"/>
                                        </p:tgtEl>
                                        <p:attrNameLst>
                                          <p:attrName>ppt_y</p:attrName>
                                        </p:attrNameLst>
                                      </p:cBhvr>
                                      <p:tavLst>
                                        <p:tav tm="0">
                                          <p:val>
                                            <p:strVal val="#ppt_y+0.31"/>
                                          </p:val>
                                        </p:tav>
                                        <p:tav tm="100000">
                                          <p:val>
                                            <p:strVal val="#ppt_y+0.31"/>
                                          </p:val>
                                        </p:tav>
                                      </p:tavLst>
                                    </p:anim>
                                    <p:anim calcmode="lin" valueType="num">
                                      <p:cBhvr>
                                        <p:cTn id="56" dur="600" decel="50000" fill="hold">
                                          <p:stCondLst>
                                            <p:cond delay="400"/>
                                          </p:stCondLst>
                                        </p:cTn>
                                        <p:tgtEl>
                                          <p:spTgt spid="7"/>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57" dur="600" decel="50000" fill="hold">
                                          <p:stCondLst>
                                            <p:cond delay="400"/>
                                          </p:stCondLst>
                                        </p:cTn>
                                        <p:tgtEl>
                                          <p:spTgt spid="7"/>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7"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Basic conversions</a:t>
            </a:r>
            <a:endParaRPr lang="en-US" dirty="0"/>
          </a:p>
        </p:txBody>
      </p:sp>
      <p:sp>
        <p:nvSpPr>
          <p:cNvPr id="3" name="Content Placeholder 2"/>
          <p:cNvSpPr>
            <a:spLocks noGrp="1"/>
          </p:cNvSpPr>
          <p:nvPr>
            <p:ph idx="1"/>
          </p:nvPr>
        </p:nvSpPr>
        <p:spPr>
          <a:xfrm>
            <a:off x="0" y="1066800"/>
            <a:ext cx="9144000" cy="5791200"/>
          </a:xfrm>
        </p:spPr>
        <p:txBody>
          <a:bodyPr>
            <a:normAutofit/>
          </a:bodyPr>
          <a:lstStyle/>
          <a:p>
            <a:pPr marL="342900" lvl="1" indent="-342900">
              <a:buFont typeface="Arial" pitchFamily="34" charset="0"/>
              <a:buChar char="•"/>
            </a:pPr>
            <a:r>
              <a:rPr lang="en-US" dirty="0" smtClean="0">
                <a:solidFill>
                  <a:schemeClr val="bg1"/>
                </a:solidFill>
              </a:rPr>
              <a:t>[Question amount/Equation amount = Question amount/Equation amount]</a:t>
            </a:r>
          </a:p>
          <a:p>
            <a:r>
              <a:rPr lang="en-US" dirty="0" smtClean="0"/>
              <a:t>Moles </a:t>
            </a:r>
            <a:r>
              <a:rPr lang="en-US" dirty="0" smtClean="0">
                <a:sym typeface="Wingdings" pitchFamily="2" charset="2"/>
              </a:rPr>
              <a:t></a:t>
            </a:r>
            <a:r>
              <a:rPr lang="en-US" dirty="0" smtClean="0"/>
              <a:t> Atoms (or molecules) </a:t>
            </a:r>
          </a:p>
          <a:p>
            <a:pPr lvl="1"/>
            <a:r>
              <a:rPr lang="en-US" dirty="0" smtClean="0"/>
              <a:t>7.3 moles of </a:t>
            </a:r>
            <a:r>
              <a:rPr lang="pt-BR" dirty="0" smtClean="0"/>
              <a:t>H</a:t>
            </a:r>
            <a:r>
              <a:rPr lang="pt-BR" baseline="-25000" dirty="0" smtClean="0"/>
              <a:t>2</a:t>
            </a:r>
            <a:r>
              <a:rPr lang="pt-BR" dirty="0" smtClean="0"/>
              <a:t>O </a:t>
            </a:r>
            <a:r>
              <a:rPr lang="en-US" dirty="0" smtClean="0"/>
              <a:t>= how  many molecules?</a:t>
            </a:r>
          </a:p>
          <a:p>
            <a:pPr lvl="2"/>
            <a:r>
              <a:rPr lang="en-US" b="1" dirty="0" smtClean="0"/>
              <a:t>1 mole </a:t>
            </a:r>
            <a:r>
              <a:rPr lang="pt-BR" b="1" dirty="0" smtClean="0"/>
              <a:t>H</a:t>
            </a:r>
            <a:r>
              <a:rPr lang="pt-BR" b="1" baseline="-25000" dirty="0" smtClean="0"/>
              <a:t>2</a:t>
            </a:r>
            <a:r>
              <a:rPr lang="pt-BR" b="1" dirty="0" smtClean="0"/>
              <a:t>O </a:t>
            </a:r>
            <a:r>
              <a:rPr lang="en-US" b="1" dirty="0" smtClean="0"/>
              <a:t>= 6.022 x 10</a:t>
            </a:r>
            <a:r>
              <a:rPr lang="en-US" b="1" baseline="30000" dirty="0" smtClean="0"/>
              <a:t>23</a:t>
            </a:r>
            <a:r>
              <a:rPr lang="en-US" b="1" dirty="0" smtClean="0"/>
              <a:t> molecules </a:t>
            </a:r>
            <a:r>
              <a:rPr lang="pt-BR" b="1" dirty="0" smtClean="0"/>
              <a:t>H</a:t>
            </a:r>
            <a:r>
              <a:rPr lang="pt-BR" b="1" baseline="-25000" dirty="0" smtClean="0"/>
              <a:t>2</a:t>
            </a:r>
            <a:r>
              <a:rPr lang="pt-BR" b="1" dirty="0" smtClean="0"/>
              <a:t>O             </a:t>
            </a:r>
          </a:p>
          <a:p>
            <a:pPr lvl="3"/>
            <a:r>
              <a:rPr lang="pt-BR" dirty="0" smtClean="0"/>
              <a:t>(This is Avagadro’s Number)</a:t>
            </a:r>
          </a:p>
          <a:p>
            <a:pPr lvl="2"/>
            <a:r>
              <a:rPr lang="en-US" u="sng" dirty="0" smtClean="0"/>
              <a:t>7.3 mol </a:t>
            </a:r>
            <a:r>
              <a:rPr lang="pt-BR" u="sng" dirty="0" smtClean="0"/>
              <a:t>H</a:t>
            </a:r>
            <a:r>
              <a:rPr lang="pt-BR" u="sng" baseline="-25000" dirty="0" smtClean="0"/>
              <a:t>2</a:t>
            </a:r>
            <a:r>
              <a:rPr lang="pt-BR" u="sng" dirty="0" smtClean="0"/>
              <a:t>O </a:t>
            </a:r>
            <a:r>
              <a:rPr lang="en-US" dirty="0" smtClean="0"/>
              <a:t>= ____</a:t>
            </a:r>
            <a:r>
              <a:rPr lang="en-US" u="sng" dirty="0" smtClean="0"/>
              <a:t>X Molecules </a:t>
            </a:r>
            <a:r>
              <a:rPr lang="pt-BR" u="sng" dirty="0" smtClean="0"/>
              <a:t>H</a:t>
            </a:r>
            <a:r>
              <a:rPr lang="pt-BR" u="sng" baseline="-25000" dirty="0" smtClean="0"/>
              <a:t>2</a:t>
            </a:r>
            <a:r>
              <a:rPr lang="pt-BR" u="sng" dirty="0" smtClean="0"/>
              <a:t>O____ </a:t>
            </a:r>
          </a:p>
          <a:p>
            <a:pPr lvl="2"/>
            <a:endParaRPr lang="en-US" dirty="0" smtClean="0"/>
          </a:p>
          <a:p>
            <a:pPr lvl="1"/>
            <a:r>
              <a:rPr lang="en-US" dirty="0" smtClean="0"/>
              <a:t>3.92 x 10</a:t>
            </a:r>
            <a:r>
              <a:rPr lang="en-US" baseline="30000" dirty="0" smtClean="0"/>
              <a:t>23</a:t>
            </a:r>
            <a:r>
              <a:rPr lang="en-US" dirty="0" smtClean="0"/>
              <a:t> molecules of </a:t>
            </a:r>
            <a:r>
              <a:rPr lang="pt-BR" dirty="0" smtClean="0"/>
              <a:t>H</a:t>
            </a:r>
            <a:r>
              <a:rPr lang="pt-BR" baseline="-25000" dirty="0" smtClean="0"/>
              <a:t>2</a:t>
            </a:r>
            <a:r>
              <a:rPr lang="pt-BR" dirty="0" smtClean="0"/>
              <a:t>O </a:t>
            </a:r>
            <a:r>
              <a:rPr lang="en-US" dirty="0" smtClean="0"/>
              <a:t>= how many Moles</a:t>
            </a:r>
          </a:p>
          <a:p>
            <a:pPr lvl="2"/>
            <a:r>
              <a:rPr lang="en-US" u="sng" dirty="0" smtClean="0"/>
              <a:t>3.92x10</a:t>
            </a:r>
            <a:r>
              <a:rPr lang="en-US" u="sng" baseline="30000" dirty="0" smtClean="0"/>
              <a:t>23 </a:t>
            </a:r>
            <a:r>
              <a:rPr lang="en-US" u="sng" dirty="0" smtClean="0"/>
              <a:t>Molecules H</a:t>
            </a:r>
            <a:r>
              <a:rPr lang="en-US" u="sng" baseline="-25000" dirty="0" smtClean="0"/>
              <a:t>2</a:t>
            </a:r>
            <a:r>
              <a:rPr lang="en-US" u="sng" dirty="0" smtClean="0"/>
              <a:t>O   </a:t>
            </a:r>
            <a:r>
              <a:rPr lang="en-US" dirty="0" smtClean="0"/>
              <a:t>=  </a:t>
            </a:r>
            <a:r>
              <a:rPr lang="en-US" u="sng" dirty="0" smtClean="0"/>
              <a:t>X mol H</a:t>
            </a:r>
            <a:r>
              <a:rPr lang="en-US" u="sng" baseline="-25000" dirty="0" smtClean="0"/>
              <a:t>2</a:t>
            </a:r>
            <a:r>
              <a:rPr lang="en-US" u="sng" dirty="0" smtClean="0"/>
              <a:t>O</a:t>
            </a:r>
          </a:p>
          <a:p>
            <a:endParaRPr lang="en-US" dirty="0"/>
          </a:p>
        </p:txBody>
      </p:sp>
      <p:sp>
        <p:nvSpPr>
          <p:cNvPr id="4" name="Rectangle 3"/>
          <p:cNvSpPr/>
          <p:nvPr/>
        </p:nvSpPr>
        <p:spPr>
          <a:xfrm>
            <a:off x="304800" y="4191000"/>
            <a:ext cx="6183103" cy="461665"/>
          </a:xfrm>
          <a:prstGeom prst="rect">
            <a:avLst/>
          </a:prstGeom>
        </p:spPr>
        <p:txBody>
          <a:bodyPr wrap="none">
            <a:spAutoFit/>
          </a:bodyPr>
          <a:lstStyle/>
          <a:p>
            <a:pPr lvl="2"/>
            <a:r>
              <a:rPr lang="en-US" sz="2400" dirty="0" smtClean="0"/>
              <a:t>1 mol </a:t>
            </a:r>
            <a:r>
              <a:rPr lang="pt-BR" sz="2400" dirty="0" smtClean="0"/>
              <a:t>H</a:t>
            </a:r>
            <a:r>
              <a:rPr lang="pt-BR" sz="2400" baseline="-25000" dirty="0" smtClean="0"/>
              <a:t>2</a:t>
            </a:r>
            <a:r>
              <a:rPr lang="pt-BR" sz="2400" dirty="0" smtClean="0"/>
              <a:t>O      </a:t>
            </a:r>
            <a:r>
              <a:rPr lang="en-US" sz="2400" dirty="0" smtClean="0"/>
              <a:t> 6.022x10</a:t>
            </a:r>
            <a:r>
              <a:rPr lang="en-US" sz="2400" baseline="30000" dirty="0" smtClean="0"/>
              <a:t> 23</a:t>
            </a:r>
            <a:r>
              <a:rPr lang="en-US" sz="2400" dirty="0" smtClean="0"/>
              <a:t>Molecules </a:t>
            </a:r>
            <a:r>
              <a:rPr lang="pt-BR" sz="2400" dirty="0" smtClean="0"/>
              <a:t>H</a:t>
            </a:r>
            <a:r>
              <a:rPr lang="pt-BR" sz="2400" baseline="-25000" dirty="0" smtClean="0"/>
              <a:t>2</a:t>
            </a:r>
            <a:r>
              <a:rPr lang="pt-BR" sz="2400" dirty="0" smtClean="0"/>
              <a:t>O</a:t>
            </a:r>
            <a:endParaRPr lang="en-US" sz="2400" dirty="0" smtClean="0"/>
          </a:p>
        </p:txBody>
      </p:sp>
      <p:sp>
        <p:nvSpPr>
          <p:cNvPr id="5" name="Rectangle 4"/>
          <p:cNvSpPr/>
          <p:nvPr/>
        </p:nvSpPr>
        <p:spPr>
          <a:xfrm>
            <a:off x="226856" y="5638800"/>
            <a:ext cx="6160661" cy="461665"/>
          </a:xfrm>
          <a:prstGeom prst="rect">
            <a:avLst/>
          </a:prstGeom>
        </p:spPr>
        <p:txBody>
          <a:bodyPr wrap="none">
            <a:spAutoFit/>
          </a:bodyPr>
          <a:lstStyle/>
          <a:p>
            <a:pPr lvl="2"/>
            <a:r>
              <a:rPr lang="en-US" sz="2400" dirty="0" smtClean="0"/>
              <a:t>6.022x10</a:t>
            </a:r>
            <a:r>
              <a:rPr lang="en-US" sz="2400" baseline="30000" dirty="0" smtClean="0"/>
              <a:t> 23 </a:t>
            </a:r>
            <a:r>
              <a:rPr lang="en-US" sz="2400" dirty="0" smtClean="0"/>
              <a:t>Molecules H</a:t>
            </a:r>
            <a:r>
              <a:rPr lang="en-US" sz="2400" baseline="-25000" dirty="0" smtClean="0"/>
              <a:t>2</a:t>
            </a:r>
            <a:r>
              <a:rPr lang="en-US" sz="2400" dirty="0" smtClean="0"/>
              <a:t>O       1 mol H</a:t>
            </a:r>
            <a:r>
              <a:rPr lang="en-US" sz="2400" baseline="-25000" dirty="0" smtClean="0"/>
              <a:t>2</a:t>
            </a:r>
            <a:r>
              <a:rPr lang="en-US" sz="2400" dirty="0" smtClean="0"/>
              <a:t>O</a:t>
            </a:r>
          </a:p>
        </p:txBody>
      </p:sp>
      <p:sp>
        <p:nvSpPr>
          <p:cNvPr id="6" name="TextBox 5"/>
          <p:cNvSpPr txBox="1"/>
          <p:nvPr/>
        </p:nvSpPr>
        <p:spPr>
          <a:xfrm>
            <a:off x="6781800" y="3810000"/>
            <a:ext cx="3505200" cy="830997"/>
          </a:xfrm>
          <a:prstGeom prst="rect">
            <a:avLst/>
          </a:prstGeom>
          <a:noFill/>
        </p:spPr>
        <p:txBody>
          <a:bodyPr wrap="square" rtlCol="0">
            <a:spAutoFit/>
          </a:bodyPr>
          <a:lstStyle/>
          <a:p>
            <a:r>
              <a:rPr lang="en-US" sz="2400" dirty="0" smtClean="0"/>
              <a:t>X = 4.40 x 10</a:t>
            </a:r>
            <a:r>
              <a:rPr lang="en-US" sz="2400" baseline="30000" dirty="0" smtClean="0"/>
              <a:t>24</a:t>
            </a:r>
            <a:r>
              <a:rPr lang="en-US" sz="2400" dirty="0" smtClean="0"/>
              <a:t> </a:t>
            </a:r>
          </a:p>
          <a:p>
            <a:r>
              <a:rPr lang="en-US" sz="2400" dirty="0" smtClean="0"/>
              <a:t>molecules H</a:t>
            </a:r>
            <a:r>
              <a:rPr lang="en-US" sz="2400" baseline="-25000" dirty="0" smtClean="0"/>
              <a:t>2</a:t>
            </a:r>
            <a:r>
              <a:rPr lang="en-US" sz="2400" dirty="0" smtClean="0"/>
              <a:t>O</a:t>
            </a:r>
            <a:endParaRPr lang="en-US" sz="2400" baseline="-25000" dirty="0"/>
          </a:p>
        </p:txBody>
      </p:sp>
      <p:sp>
        <p:nvSpPr>
          <p:cNvPr id="7" name="TextBox 6"/>
          <p:cNvSpPr txBox="1"/>
          <p:nvPr/>
        </p:nvSpPr>
        <p:spPr>
          <a:xfrm>
            <a:off x="6553200" y="5486400"/>
            <a:ext cx="3505200" cy="461665"/>
          </a:xfrm>
          <a:prstGeom prst="rect">
            <a:avLst/>
          </a:prstGeom>
          <a:noFill/>
        </p:spPr>
        <p:txBody>
          <a:bodyPr wrap="square" rtlCol="0">
            <a:spAutoFit/>
          </a:bodyPr>
          <a:lstStyle/>
          <a:p>
            <a:r>
              <a:rPr lang="en-US" sz="2400" dirty="0" smtClean="0"/>
              <a:t>X = .65 mol H</a:t>
            </a:r>
            <a:r>
              <a:rPr lang="en-US" sz="2400" baseline="-25000" dirty="0" smtClean="0"/>
              <a:t>2</a:t>
            </a:r>
            <a:r>
              <a:rPr lang="en-US" sz="2400" dirty="0" smtClean="0"/>
              <a:t>O</a:t>
            </a:r>
            <a:endParaRPr lang="en-US" sz="2400" baseline="-25000" dirty="0"/>
          </a:p>
        </p:txBody>
      </p:sp>
      <p:grpSp>
        <p:nvGrpSpPr>
          <p:cNvPr id="8" name="Group 7"/>
          <p:cNvGrpSpPr/>
          <p:nvPr/>
        </p:nvGrpSpPr>
        <p:grpSpPr>
          <a:xfrm>
            <a:off x="2209800" y="1143000"/>
            <a:ext cx="4724400" cy="914400"/>
            <a:chOff x="2209800" y="1143000"/>
            <a:chExt cx="4724400" cy="914400"/>
          </a:xfrm>
        </p:grpSpPr>
        <p:sp>
          <p:nvSpPr>
            <p:cNvPr id="9" name="Content Placeholder 2"/>
            <p:cNvSpPr txBox="1">
              <a:spLocks/>
            </p:cNvSpPr>
            <p:nvPr/>
          </p:nvSpPr>
          <p:spPr>
            <a:xfrm>
              <a:off x="2209800" y="11430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rPr>
                <a:t>Question</a:t>
              </a:r>
              <a:r>
                <a:rPr kumimoji="0" lang="en-US" sz="3200" b="0" i="0" u="sng" strike="noStrike" kern="1200" cap="none" spc="0" normalizeH="0" noProof="0" dirty="0" smtClean="0">
                  <a:ln>
                    <a:noFill/>
                  </a:ln>
                  <a:solidFill>
                    <a:schemeClr val="tx1"/>
                  </a:solidFill>
                  <a:effectLst/>
                  <a:uLnTx/>
                  <a:uFillTx/>
                  <a:latin typeface="+mn-lt"/>
                  <a:ea typeface="+mn-ea"/>
                  <a:cs typeface="+mn-cs"/>
                </a:rPr>
                <a:t> Amount</a:t>
              </a:r>
              <a:endParaRPr kumimoji="0" lang="en-US" sz="3200" b="0" i="0" u="sng"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0" name="Content Placeholder 2"/>
            <p:cNvSpPr txBox="1">
              <a:spLocks/>
            </p:cNvSpPr>
            <p:nvPr/>
          </p:nvSpPr>
          <p:spPr>
            <a:xfrm>
              <a:off x="2209800" y="14478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dirty="0" smtClean="0"/>
                <a:t>Equation Amount</a:t>
              </a:r>
              <a:endParaRPr kumimoji="0" lang="en-US" sz="3200" b="0"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1" name="Content Placeholder 2"/>
            <p:cNvSpPr txBox="1">
              <a:spLocks/>
            </p:cNvSpPr>
            <p:nvPr/>
          </p:nvSpPr>
          <p:spPr>
            <a:xfrm>
              <a:off x="4648200" y="11430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u="sng" dirty="0" smtClean="0"/>
                <a:t>Question Amount</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12" name="Content Placeholder 2"/>
            <p:cNvSpPr txBox="1">
              <a:spLocks/>
            </p:cNvSpPr>
            <p:nvPr/>
          </p:nvSpPr>
          <p:spPr>
            <a:xfrm>
              <a:off x="4648200" y="14478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Equation Amount</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3" name="Content Placeholder 2"/>
            <p:cNvSpPr txBox="1">
              <a:spLocks/>
            </p:cNvSpPr>
            <p:nvPr/>
          </p:nvSpPr>
          <p:spPr>
            <a:xfrm>
              <a:off x="4343400" y="1143000"/>
              <a:ext cx="533400" cy="609600"/>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gr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par>
                                <p:cTn id="8" presetID="3" presetClass="entr" presetSubtype="10"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blinds(horizontal)">
                                      <p:cBhvr>
                                        <p:cTn id="10" dur="500"/>
                                        <p:tgtEl>
                                          <p:spTgt spid="3">
                                            <p:txEl>
                                              <p:pRg st="1" end="1"/>
                                            </p:txEl>
                                          </p:spTgt>
                                        </p:tgtEl>
                                      </p:cBhvr>
                                    </p:animEffect>
                                  </p:childTnLst>
                                </p:cTn>
                              </p:par>
                              <p:par>
                                <p:cTn id="11" presetID="3" presetClass="entr" presetSubtype="10"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blinds(horizontal)">
                                      <p:cBhvr>
                                        <p:cTn id="13" dur="500"/>
                                        <p:tgtEl>
                                          <p:spTgt spid="3">
                                            <p:txEl>
                                              <p:pRg st="2" end="2"/>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3" presetClass="entr" presetSubtype="10" fill="hold" nodeType="clickEffect">
                                  <p:stCondLst>
                                    <p:cond delay="0"/>
                                  </p:stCondLst>
                                  <p:childTnLst>
                                    <p:set>
                                      <p:cBhvr>
                                        <p:cTn id="17" dur="1" fill="hold">
                                          <p:stCondLst>
                                            <p:cond delay="0"/>
                                          </p:stCondLst>
                                        </p:cTn>
                                        <p:tgtEl>
                                          <p:spTgt spid="3">
                                            <p:txEl>
                                              <p:pRg st="3" end="3"/>
                                            </p:txEl>
                                          </p:spTgt>
                                        </p:tgtEl>
                                        <p:attrNameLst>
                                          <p:attrName>style.visibility</p:attrName>
                                        </p:attrNameLst>
                                      </p:cBhvr>
                                      <p:to>
                                        <p:strVal val="visible"/>
                                      </p:to>
                                    </p:set>
                                    <p:animEffect transition="in" filter="blinds(horizontal)">
                                      <p:cBhvr>
                                        <p:cTn id="18" dur="500"/>
                                        <p:tgtEl>
                                          <p:spTgt spid="3">
                                            <p:txEl>
                                              <p:pRg st="3" end="3"/>
                                            </p:txEl>
                                          </p:spTgt>
                                        </p:tgtEl>
                                      </p:cBhvr>
                                    </p:animEffect>
                                  </p:childTnLst>
                                </p:cTn>
                              </p:par>
                              <p:par>
                                <p:cTn id="19" presetID="3" presetClass="entr" presetSubtype="10" fill="hold" nodeType="with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Effect transition="in" filter="blinds(horizontal)">
                                      <p:cBhvr>
                                        <p:cTn id="21" dur="500"/>
                                        <p:tgtEl>
                                          <p:spTgt spid="3">
                                            <p:txEl>
                                              <p:pRg st="4" end="4"/>
                                            </p:txEl>
                                          </p:spTgt>
                                        </p:tgtEl>
                                      </p:cBhvr>
                                    </p:animEffect>
                                  </p:childTnLst>
                                </p:cTn>
                              </p:par>
                              <p:par>
                                <p:cTn id="22" presetID="6" presetClass="emph" presetSubtype="0" fill="hold" nodeType="withEffect">
                                  <p:stCondLst>
                                    <p:cond delay="0"/>
                                  </p:stCondLst>
                                  <p:childTnLst>
                                    <p:animScale>
                                      <p:cBhvr>
                                        <p:cTn id="23" dur="500" fill="hold"/>
                                        <p:tgtEl>
                                          <p:spTgt spid="3">
                                            <p:txEl>
                                              <p:pRg st="4" end="4"/>
                                            </p:txEl>
                                          </p:spTgt>
                                        </p:tgtEl>
                                      </p:cBhvr>
                                      <p:by x="150000" y="150000"/>
                                    </p:animScale>
                                  </p:childTnLst>
                                </p:cTn>
                              </p:par>
                            </p:childTnLst>
                          </p:cTn>
                        </p:par>
                      </p:childTnLst>
                    </p:cTn>
                  </p:par>
                  <p:par>
                    <p:cTn id="24" fill="hold">
                      <p:stCondLst>
                        <p:cond delay="indefinite"/>
                      </p:stCondLst>
                      <p:childTnLst>
                        <p:par>
                          <p:cTn id="25" fill="hold">
                            <p:stCondLst>
                              <p:cond delay="0"/>
                            </p:stCondLst>
                            <p:childTnLst>
                              <p:par>
                                <p:cTn id="26" presetID="3" presetClass="entr" presetSubtype="10" fill="hold" nodeType="clickEffect">
                                  <p:stCondLst>
                                    <p:cond delay="0"/>
                                  </p:stCondLst>
                                  <p:childTnLst>
                                    <p:set>
                                      <p:cBhvr>
                                        <p:cTn id="27" dur="1" fill="hold">
                                          <p:stCondLst>
                                            <p:cond delay="0"/>
                                          </p:stCondLst>
                                        </p:cTn>
                                        <p:tgtEl>
                                          <p:spTgt spid="3">
                                            <p:txEl>
                                              <p:pRg st="5" end="5"/>
                                            </p:txEl>
                                          </p:spTgt>
                                        </p:tgtEl>
                                        <p:attrNameLst>
                                          <p:attrName>style.visibility</p:attrName>
                                        </p:attrNameLst>
                                      </p:cBhvr>
                                      <p:to>
                                        <p:strVal val="visible"/>
                                      </p:to>
                                    </p:set>
                                    <p:animEffect transition="in" filter="blinds(horizontal)">
                                      <p:cBhvr>
                                        <p:cTn id="28" dur="500"/>
                                        <p:tgtEl>
                                          <p:spTgt spid="3">
                                            <p:txEl>
                                              <p:pRg st="5" end="5"/>
                                            </p:txEl>
                                          </p:spTgt>
                                        </p:tgtEl>
                                      </p:cBhvr>
                                    </p:animEffect>
                                  </p:childTnLst>
                                </p:cTn>
                              </p:par>
                              <p:par>
                                <p:cTn id="29" presetID="3" presetClass="entr" presetSubtype="10" fill="hold" grpId="0" nodeType="withEffect">
                                  <p:stCondLst>
                                    <p:cond delay="0"/>
                                  </p:stCondLst>
                                  <p:childTnLst>
                                    <p:set>
                                      <p:cBhvr>
                                        <p:cTn id="30" dur="1" fill="hold">
                                          <p:stCondLst>
                                            <p:cond delay="0"/>
                                          </p:stCondLst>
                                        </p:cTn>
                                        <p:tgtEl>
                                          <p:spTgt spid="4"/>
                                        </p:tgtEl>
                                        <p:attrNameLst>
                                          <p:attrName>style.visibility</p:attrName>
                                        </p:attrNameLst>
                                      </p:cBhvr>
                                      <p:to>
                                        <p:strVal val="visible"/>
                                      </p:to>
                                    </p:set>
                                    <p:animEffect transition="in" filter="blinds(horizontal)">
                                      <p:cBhvr>
                                        <p:cTn id="31" dur="500"/>
                                        <p:tgtEl>
                                          <p:spTgt spid="4"/>
                                        </p:tgtEl>
                                      </p:cBhvr>
                                    </p:animEffect>
                                  </p:childTnLst>
                                </p:cTn>
                              </p:par>
                            </p:childTnLst>
                          </p:cTn>
                        </p:par>
                      </p:childTnLst>
                    </p:cTn>
                  </p:par>
                  <p:par>
                    <p:cTn id="32" fill="hold">
                      <p:stCondLst>
                        <p:cond delay="indefinite"/>
                      </p:stCondLst>
                      <p:childTnLst>
                        <p:par>
                          <p:cTn id="33" fill="hold">
                            <p:stCondLst>
                              <p:cond delay="0"/>
                            </p:stCondLst>
                            <p:childTnLst>
                              <p:par>
                                <p:cTn id="34" presetID="43" presetClass="entr" presetSubtype="0" fill="hold" grpId="0" nodeType="clickEffect">
                                  <p:stCondLst>
                                    <p:cond delay="0"/>
                                  </p:stCondLst>
                                  <p:childTnLst>
                                    <p:set>
                                      <p:cBhvr>
                                        <p:cTn id="35" dur="1" fill="hold">
                                          <p:stCondLst>
                                            <p:cond delay="0"/>
                                          </p:stCondLst>
                                        </p:cTn>
                                        <p:tgtEl>
                                          <p:spTgt spid="6"/>
                                        </p:tgtEl>
                                        <p:attrNameLst>
                                          <p:attrName>style.visibility</p:attrName>
                                        </p:attrNameLst>
                                      </p:cBhvr>
                                      <p:to>
                                        <p:strVal val="visible"/>
                                      </p:to>
                                    </p:set>
                                    <p:animEffect transition="in" filter="fade">
                                      <p:cBhvr>
                                        <p:cTn id="36" dur="100"/>
                                        <p:tgtEl>
                                          <p:spTgt spid="6"/>
                                        </p:tgtEl>
                                      </p:cBhvr>
                                    </p:animEffect>
                                    <p:anim calcmode="lin" valueType="num">
                                      <p:cBhvr>
                                        <p:cTn id="37" dur="400" fill="hold"/>
                                        <p:tgtEl>
                                          <p:spTgt spid="6"/>
                                        </p:tgtEl>
                                        <p:attrNameLst>
                                          <p:attrName>ppt_x</p:attrName>
                                        </p:attrNameLst>
                                      </p:cBhvr>
                                      <p:tavLst>
                                        <p:tav tm="0">
                                          <p:val>
                                            <p:strVal val="#ppt_x"/>
                                          </p:val>
                                        </p:tav>
                                        <p:tav tm="100000">
                                          <p:val>
                                            <p:strVal val="#ppt_x"/>
                                          </p:val>
                                        </p:tav>
                                      </p:tavLst>
                                    </p:anim>
                                    <p:anim calcmode="lin" valueType="num">
                                      <p:cBhvr>
                                        <p:cTn id="38" dur="400" fill="hold"/>
                                        <p:tgtEl>
                                          <p:spTgt spid="6"/>
                                        </p:tgtEl>
                                        <p:attrNameLst>
                                          <p:attrName>ppt_y</p:attrName>
                                        </p:attrNameLst>
                                      </p:cBhvr>
                                      <p:tavLst>
                                        <p:tav tm="0">
                                          <p:val>
                                            <p:strVal val="#ppt_y+0.31"/>
                                          </p:val>
                                        </p:tav>
                                        <p:tav tm="100000">
                                          <p:val>
                                            <p:strVal val="#ppt_y+0.31"/>
                                          </p:val>
                                        </p:tav>
                                      </p:tavLst>
                                    </p:anim>
                                    <p:anim calcmode="lin" valueType="num">
                                      <p:cBhvr>
                                        <p:cTn id="39" dur="600" decel="50000" fill="hold">
                                          <p:stCondLst>
                                            <p:cond delay="400"/>
                                          </p:stCondLst>
                                        </p:cTn>
                                        <p:tgtEl>
                                          <p:spTgt spid="6"/>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40" dur="600" decel="50000" fill="hold">
                                          <p:stCondLst>
                                            <p:cond delay="400"/>
                                          </p:stCondLst>
                                        </p:cTn>
                                        <p:tgtEl>
                                          <p:spTgt spid="6"/>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par>
                    <p:cTn id="41" fill="hold">
                      <p:stCondLst>
                        <p:cond delay="indefinite"/>
                      </p:stCondLst>
                      <p:childTnLst>
                        <p:par>
                          <p:cTn id="42" fill="hold">
                            <p:stCondLst>
                              <p:cond delay="0"/>
                            </p:stCondLst>
                            <p:childTnLst>
                              <p:par>
                                <p:cTn id="43" presetID="3" presetClass="entr" presetSubtype="10" fill="hold" nodeType="clickEffect">
                                  <p:stCondLst>
                                    <p:cond delay="0"/>
                                  </p:stCondLst>
                                  <p:childTnLst>
                                    <p:set>
                                      <p:cBhvr>
                                        <p:cTn id="44" dur="1" fill="hold">
                                          <p:stCondLst>
                                            <p:cond delay="0"/>
                                          </p:stCondLst>
                                        </p:cTn>
                                        <p:tgtEl>
                                          <p:spTgt spid="3">
                                            <p:txEl>
                                              <p:pRg st="7" end="7"/>
                                            </p:txEl>
                                          </p:spTgt>
                                        </p:tgtEl>
                                        <p:attrNameLst>
                                          <p:attrName>style.visibility</p:attrName>
                                        </p:attrNameLst>
                                      </p:cBhvr>
                                      <p:to>
                                        <p:strVal val="visible"/>
                                      </p:to>
                                    </p:set>
                                    <p:animEffect transition="in" filter="blinds(horizontal)">
                                      <p:cBhvr>
                                        <p:cTn id="45" dur="500"/>
                                        <p:tgtEl>
                                          <p:spTgt spid="3">
                                            <p:txEl>
                                              <p:pRg st="7" end="7"/>
                                            </p:txEl>
                                          </p:spTgt>
                                        </p:tgtEl>
                                      </p:cBhvr>
                                    </p:animEffect>
                                  </p:childTnLst>
                                </p:cTn>
                              </p:par>
                            </p:childTnLst>
                          </p:cTn>
                        </p:par>
                      </p:childTnLst>
                    </p:cTn>
                  </p:par>
                  <p:par>
                    <p:cTn id="46" fill="hold">
                      <p:stCondLst>
                        <p:cond delay="indefinite"/>
                      </p:stCondLst>
                      <p:childTnLst>
                        <p:par>
                          <p:cTn id="47" fill="hold">
                            <p:stCondLst>
                              <p:cond delay="0"/>
                            </p:stCondLst>
                            <p:childTnLst>
                              <p:par>
                                <p:cTn id="48" presetID="3" presetClass="entr" presetSubtype="10" fill="hold" nodeType="clickEffect">
                                  <p:stCondLst>
                                    <p:cond delay="0"/>
                                  </p:stCondLst>
                                  <p:childTnLst>
                                    <p:set>
                                      <p:cBhvr>
                                        <p:cTn id="49" dur="1" fill="hold">
                                          <p:stCondLst>
                                            <p:cond delay="0"/>
                                          </p:stCondLst>
                                        </p:cTn>
                                        <p:tgtEl>
                                          <p:spTgt spid="3">
                                            <p:txEl>
                                              <p:pRg st="8" end="8"/>
                                            </p:txEl>
                                          </p:spTgt>
                                        </p:tgtEl>
                                        <p:attrNameLst>
                                          <p:attrName>style.visibility</p:attrName>
                                        </p:attrNameLst>
                                      </p:cBhvr>
                                      <p:to>
                                        <p:strVal val="visible"/>
                                      </p:to>
                                    </p:set>
                                    <p:animEffect transition="in" filter="blinds(horizontal)">
                                      <p:cBhvr>
                                        <p:cTn id="50" dur="500"/>
                                        <p:tgtEl>
                                          <p:spTgt spid="3">
                                            <p:txEl>
                                              <p:pRg st="8" end="8"/>
                                            </p:txEl>
                                          </p:spTgt>
                                        </p:tgtEl>
                                      </p:cBhvr>
                                    </p:animEffect>
                                  </p:childTnLst>
                                </p:cTn>
                              </p:par>
                              <p:par>
                                <p:cTn id="51" presetID="3" presetClass="entr" presetSubtype="10" fill="hold" grpId="0" nodeType="withEffect">
                                  <p:stCondLst>
                                    <p:cond delay="0"/>
                                  </p:stCondLst>
                                  <p:childTnLst>
                                    <p:set>
                                      <p:cBhvr>
                                        <p:cTn id="52" dur="1" fill="hold">
                                          <p:stCondLst>
                                            <p:cond delay="0"/>
                                          </p:stCondLst>
                                        </p:cTn>
                                        <p:tgtEl>
                                          <p:spTgt spid="5"/>
                                        </p:tgtEl>
                                        <p:attrNameLst>
                                          <p:attrName>style.visibility</p:attrName>
                                        </p:attrNameLst>
                                      </p:cBhvr>
                                      <p:to>
                                        <p:strVal val="visible"/>
                                      </p:to>
                                    </p:set>
                                    <p:animEffect transition="in" filter="blinds(horizontal)">
                                      <p:cBhvr>
                                        <p:cTn id="53" dur="500"/>
                                        <p:tgtEl>
                                          <p:spTgt spid="5"/>
                                        </p:tgtEl>
                                      </p:cBhvr>
                                    </p:animEffect>
                                  </p:childTnLst>
                                </p:cTn>
                              </p:par>
                            </p:childTnLst>
                          </p:cTn>
                        </p:par>
                      </p:childTnLst>
                    </p:cTn>
                  </p:par>
                  <p:par>
                    <p:cTn id="54" fill="hold">
                      <p:stCondLst>
                        <p:cond delay="indefinite"/>
                      </p:stCondLst>
                      <p:childTnLst>
                        <p:par>
                          <p:cTn id="55" fill="hold">
                            <p:stCondLst>
                              <p:cond delay="0"/>
                            </p:stCondLst>
                            <p:childTnLst>
                              <p:par>
                                <p:cTn id="56" presetID="43" presetClass="entr" presetSubtype="0" fill="hold" grpId="0" nodeType="clickEffect">
                                  <p:stCondLst>
                                    <p:cond delay="0"/>
                                  </p:stCondLst>
                                  <p:childTnLst>
                                    <p:set>
                                      <p:cBhvr>
                                        <p:cTn id="57" dur="1" fill="hold">
                                          <p:stCondLst>
                                            <p:cond delay="0"/>
                                          </p:stCondLst>
                                        </p:cTn>
                                        <p:tgtEl>
                                          <p:spTgt spid="7"/>
                                        </p:tgtEl>
                                        <p:attrNameLst>
                                          <p:attrName>style.visibility</p:attrName>
                                        </p:attrNameLst>
                                      </p:cBhvr>
                                      <p:to>
                                        <p:strVal val="visible"/>
                                      </p:to>
                                    </p:set>
                                    <p:animEffect transition="in" filter="fade">
                                      <p:cBhvr>
                                        <p:cTn id="58" dur="100"/>
                                        <p:tgtEl>
                                          <p:spTgt spid="7"/>
                                        </p:tgtEl>
                                      </p:cBhvr>
                                    </p:animEffect>
                                    <p:anim calcmode="lin" valueType="num">
                                      <p:cBhvr>
                                        <p:cTn id="59" dur="400" fill="hold"/>
                                        <p:tgtEl>
                                          <p:spTgt spid="7"/>
                                        </p:tgtEl>
                                        <p:attrNameLst>
                                          <p:attrName>ppt_x</p:attrName>
                                        </p:attrNameLst>
                                      </p:cBhvr>
                                      <p:tavLst>
                                        <p:tav tm="0">
                                          <p:val>
                                            <p:strVal val="#ppt_x"/>
                                          </p:val>
                                        </p:tav>
                                        <p:tav tm="100000">
                                          <p:val>
                                            <p:strVal val="#ppt_x"/>
                                          </p:val>
                                        </p:tav>
                                      </p:tavLst>
                                    </p:anim>
                                    <p:anim calcmode="lin" valueType="num">
                                      <p:cBhvr>
                                        <p:cTn id="60" dur="400" fill="hold"/>
                                        <p:tgtEl>
                                          <p:spTgt spid="7"/>
                                        </p:tgtEl>
                                        <p:attrNameLst>
                                          <p:attrName>ppt_y</p:attrName>
                                        </p:attrNameLst>
                                      </p:cBhvr>
                                      <p:tavLst>
                                        <p:tav tm="0">
                                          <p:val>
                                            <p:strVal val="#ppt_y+0.31"/>
                                          </p:val>
                                        </p:tav>
                                        <p:tav tm="100000">
                                          <p:val>
                                            <p:strVal val="#ppt_y+0.31"/>
                                          </p:val>
                                        </p:tav>
                                      </p:tavLst>
                                    </p:anim>
                                    <p:anim calcmode="lin" valueType="num">
                                      <p:cBhvr>
                                        <p:cTn id="61" dur="600" decel="50000" fill="hold">
                                          <p:stCondLst>
                                            <p:cond delay="400"/>
                                          </p:stCondLst>
                                        </p:cTn>
                                        <p:tgtEl>
                                          <p:spTgt spid="7"/>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62" dur="600" decel="50000" fill="hold">
                                          <p:stCondLst>
                                            <p:cond delay="400"/>
                                          </p:stCondLst>
                                        </p:cTn>
                                        <p:tgtEl>
                                          <p:spTgt spid="7"/>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 step conversion</a:t>
            </a:r>
            <a:endParaRPr lang="en-US" dirty="0"/>
          </a:p>
        </p:txBody>
      </p:sp>
      <p:sp>
        <p:nvSpPr>
          <p:cNvPr id="3" name="Content Placeholder 2"/>
          <p:cNvSpPr>
            <a:spLocks noGrp="1"/>
          </p:cNvSpPr>
          <p:nvPr>
            <p:ph idx="1"/>
          </p:nvPr>
        </p:nvSpPr>
        <p:spPr>
          <a:xfrm>
            <a:off x="0" y="1600200"/>
            <a:ext cx="9144000" cy="5257800"/>
          </a:xfrm>
        </p:spPr>
        <p:txBody>
          <a:bodyPr>
            <a:normAutofit fontScale="92500" lnSpcReduction="10000"/>
          </a:bodyPr>
          <a:lstStyle/>
          <a:p>
            <a:r>
              <a:rPr lang="en-US" smtClean="0"/>
              <a:t>Molecules</a:t>
            </a:r>
            <a:r>
              <a:rPr lang="en-US" smtClean="0">
                <a:sym typeface="Wingdings" pitchFamily="2" charset="2"/>
              </a:rPr>
              <a:t></a:t>
            </a:r>
            <a:r>
              <a:rPr lang="en-US" smtClean="0"/>
              <a:t> </a:t>
            </a:r>
            <a:r>
              <a:rPr lang="en-US" dirty="0" smtClean="0"/>
              <a:t>Grams (Have to convert to moles first)</a:t>
            </a:r>
          </a:p>
          <a:p>
            <a:pPr lvl="1"/>
            <a:r>
              <a:rPr lang="en-US" dirty="0" smtClean="0"/>
              <a:t>3 g of </a:t>
            </a:r>
            <a:r>
              <a:rPr lang="pt-BR" dirty="0" smtClean="0"/>
              <a:t>C</a:t>
            </a:r>
            <a:r>
              <a:rPr lang="pt-BR" baseline="-25000" dirty="0" smtClean="0"/>
              <a:t>4</a:t>
            </a:r>
            <a:r>
              <a:rPr lang="pt-BR" dirty="0" smtClean="0"/>
              <a:t>H</a:t>
            </a:r>
            <a:r>
              <a:rPr lang="pt-BR" baseline="-25000" dirty="0" smtClean="0"/>
              <a:t>10 </a:t>
            </a:r>
            <a:r>
              <a:rPr lang="en-US" dirty="0" smtClean="0"/>
              <a:t>= how many molecules?</a:t>
            </a:r>
          </a:p>
          <a:p>
            <a:pPr lvl="2"/>
            <a:r>
              <a:rPr lang="en-US" u="sng" dirty="0" smtClean="0"/>
              <a:t>__3 g </a:t>
            </a:r>
            <a:r>
              <a:rPr lang="pt-BR" u="sng" dirty="0" smtClean="0"/>
              <a:t>C</a:t>
            </a:r>
            <a:r>
              <a:rPr lang="pt-BR" u="sng" baseline="-25000" dirty="0" smtClean="0"/>
              <a:t>4</a:t>
            </a:r>
            <a:r>
              <a:rPr lang="pt-BR" u="sng" dirty="0" smtClean="0"/>
              <a:t>H</a:t>
            </a:r>
            <a:r>
              <a:rPr lang="pt-BR" u="sng" baseline="-25000" dirty="0" smtClean="0"/>
              <a:t>10  __</a:t>
            </a:r>
            <a:r>
              <a:rPr lang="en-US" dirty="0" smtClean="0"/>
              <a:t>=  </a:t>
            </a:r>
            <a:r>
              <a:rPr lang="en-US" u="sng" dirty="0" smtClean="0"/>
              <a:t>X mol </a:t>
            </a:r>
            <a:r>
              <a:rPr lang="pt-BR" u="sng" dirty="0" smtClean="0"/>
              <a:t>C</a:t>
            </a:r>
            <a:r>
              <a:rPr lang="pt-BR" u="sng" baseline="-25000" dirty="0" smtClean="0"/>
              <a:t>4</a:t>
            </a:r>
            <a:r>
              <a:rPr lang="pt-BR" u="sng" dirty="0" smtClean="0"/>
              <a:t>H</a:t>
            </a:r>
            <a:r>
              <a:rPr lang="pt-BR" u="sng" baseline="-25000" dirty="0" smtClean="0"/>
              <a:t>10</a:t>
            </a:r>
          </a:p>
          <a:p>
            <a:pPr lvl="2"/>
            <a:endParaRPr lang="en-US" u="sng" dirty="0" smtClean="0"/>
          </a:p>
          <a:p>
            <a:pPr lvl="2"/>
            <a:r>
              <a:rPr lang="en-US" dirty="0" smtClean="0"/>
              <a:t>X = .05 mol </a:t>
            </a:r>
            <a:r>
              <a:rPr lang="pt-BR" dirty="0" smtClean="0"/>
              <a:t>C</a:t>
            </a:r>
            <a:r>
              <a:rPr lang="pt-BR" baseline="-25000" dirty="0" smtClean="0"/>
              <a:t>4</a:t>
            </a:r>
            <a:r>
              <a:rPr lang="pt-BR" dirty="0" smtClean="0"/>
              <a:t>H</a:t>
            </a:r>
            <a:r>
              <a:rPr lang="pt-BR" baseline="-25000" dirty="0" smtClean="0"/>
              <a:t>10</a:t>
            </a:r>
            <a:endParaRPr lang="en-US" dirty="0" smtClean="0"/>
          </a:p>
          <a:p>
            <a:pPr lvl="2"/>
            <a:r>
              <a:rPr lang="en-US" u="sng" dirty="0" smtClean="0"/>
              <a:t>.05 mol </a:t>
            </a:r>
            <a:r>
              <a:rPr lang="pt-BR" u="sng" dirty="0" smtClean="0"/>
              <a:t>C</a:t>
            </a:r>
            <a:r>
              <a:rPr lang="pt-BR" u="sng" baseline="-25000" dirty="0" smtClean="0"/>
              <a:t>4</a:t>
            </a:r>
            <a:r>
              <a:rPr lang="pt-BR" u="sng" dirty="0" smtClean="0"/>
              <a:t>H</a:t>
            </a:r>
            <a:r>
              <a:rPr lang="pt-BR" u="sng" baseline="-25000" dirty="0" smtClean="0"/>
              <a:t>10  </a:t>
            </a:r>
            <a:r>
              <a:rPr lang="en-US" dirty="0" smtClean="0"/>
              <a:t>= </a:t>
            </a:r>
            <a:r>
              <a:rPr lang="en-US" u="sng" dirty="0" smtClean="0"/>
              <a:t>        X molecules </a:t>
            </a:r>
            <a:r>
              <a:rPr lang="pt-BR" u="sng" dirty="0" smtClean="0"/>
              <a:t>C</a:t>
            </a:r>
            <a:r>
              <a:rPr lang="pt-BR" u="sng" baseline="-25000" dirty="0" smtClean="0"/>
              <a:t>4</a:t>
            </a:r>
            <a:r>
              <a:rPr lang="pt-BR" u="sng" dirty="0" smtClean="0"/>
              <a:t>H</a:t>
            </a:r>
            <a:r>
              <a:rPr lang="pt-BR" u="sng" baseline="-25000" dirty="0" smtClean="0"/>
              <a:t>10</a:t>
            </a:r>
            <a:r>
              <a:rPr lang="en-US" u="sng" dirty="0" smtClean="0"/>
              <a:t> ____</a:t>
            </a:r>
            <a:endParaRPr lang="pt-BR" u="sng" baseline="-25000" dirty="0" smtClean="0"/>
          </a:p>
          <a:p>
            <a:pPr lvl="2"/>
            <a:endParaRPr lang="en-US" u="sng" dirty="0" smtClean="0"/>
          </a:p>
          <a:p>
            <a:pPr lvl="1"/>
            <a:r>
              <a:rPr lang="en-US" dirty="0" smtClean="0"/>
              <a:t>3.058 x 10</a:t>
            </a:r>
            <a:r>
              <a:rPr lang="en-US" baseline="30000" dirty="0" smtClean="0"/>
              <a:t>24</a:t>
            </a:r>
            <a:r>
              <a:rPr lang="en-US" dirty="0" smtClean="0"/>
              <a:t> molecules of </a:t>
            </a:r>
            <a:r>
              <a:rPr lang="pt-BR" dirty="0" smtClean="0"/>
              <a:t>C</a:t>
            </a:r>
            <a:r>
              <a:rPr lang="pt-BR" baseline="-25000" dirty="0" smtClean="0"/>
              <a:t>4</a:t>
            </a:r>
            <a:r>
              <a:rPr lang="pt-BR" dirty="0" smtClean="0"/>
              <a:t>H</a:t>
            </a:r>
            <a:r>
              <a:rPr lang="pt-BR" baseline="-25000" dirty="0" smtClean="0"/>
              <a:t>10 </a:t>
            </a:r>
            <a:r>
              <a:rPr lang="en-US" dirty="0" smtClean="0"/>
              <a:t>= how many g?</a:t>
            </a:r>
          </a:p>
          <a:p>
            <a:pPr lvl="2"/>
            <a:r>
              <a:rPr lang="en-US" u="sng" dirty="0" smtClean="0"/>
              <a:t>3.058x10</a:t>
            </a:r>
            <a:r>
              <a:rPr lang="en-US" u="sng" baseline="30000" dirty="0" smtClean="0"/>
              <a:t>24</a:t>
            </a:r>
            <a:r>
              <a:rPr lang="en-US" u="sng" dirty="0" smtClean="0"/>
              <a:t> molecules </a:t>
            </a:r>
            <a:r>
              <a:rPr lang="pt-BR" u="sng" dirty="0" smtClean="0"/>
              <a:t>C</a:t>
            </a:r>
            <a:r>
              <a:rPr lang="pt-BR" u="sng" baseline="-25000" dirty="0" smtClean="0"/>
              <a:t>4</a:t>
            </a:r>
            <a:r>
              <a:rPr lang="pt-BR" u="sng" dirty="0" smtClean="0"/>
              <a:t>H</a:t>
            </a:r>
            <a:r>
              <a:rPr lang="pt-BR" u="sng" baseline="-25000" dirty="0" smtClean="0"/>
              <a:t>10</a:t>
            </a:r>
            <a:r>
              <a:rPr lang="pt-BR" baseline="-25000" dirty="0" smtClean="0"/>
              <a:t>  </a:t>
            </a:r>
            <a:r>
              <a:rPr lang="en-US" dirty="0" smtClean="0"/>
              <a:t>= </a:t>
            </a:r>
            <a:r>
              <a:rPr lang="en-US" u="sng" dirty="0" smtClean="0"/>
              <a:t>X mol </a:t>
            </a:r>
            <a:r>
              <a:rPr lang="pt-BR" u="sng" dirty="0" smtClean="0"/>
              <a:t>C</a:t>
            </a:r>
            <a:r>
              <a:rPr lang="pt-BR" u="sng" baseline="-25000" dirty="0" smtClean="0"/>
              <a:t>4</a:t>
            </a:r>
            <a:r>
              <a:rPr lang="pt-BR" u="sng" dirty="0" smtClean="0"/>
              <a:t>H</a:t>
            </a:r>
            <a:r>
              <a:rPr lang="pt-BR" u="sng" baseline="-25000" dirty="0" smtClean="0"/>
              <a:t>10 </a:t>
            </a:r>
            <a:r>
              <a:rPr lang="pt-BR" baseline="-25000" dirty="0" smtClean="0"/>
              <a:t>			</a:t>
            </a:r>
            <a:r>
              <a:rPr lang="en-US" dirty="0" smtClean="0"/>
              <a:t> 6.022x10</a:t>
            </a:r>
            <a:r>
              <a:rPr lang="en-US" baseline="30000" dirty="0" smtClean="0"/>
              <a:t>23</a:t>
            </a:r>
            <a:r>
              <a:rPr lang="en-US" dirty="0" smtClean="0"/>
              <a:t> molecules </a:t>
            </a:r>
            <a:r>
              <a:rPr lang="pt-BR" dirty="0" smtClean="0"/>
              <a:t>C</a:t>
            </a:r>
            <a:r>
              <a:rPr lang="pt-BR" baseline="-25000" dirty="0" smtClean="0"/>
              <a:t>4</a:t>
            </a:r>
            <a:r>
              <a:rPr lang="pt-BR" dirty="0" smtClean="0"/>
              <a:t>H</a:t>
            </a:r>
            <a:r>
              <a:rPr lang="pt-BR" baseline="-25000" dirty="0" smtClean="0"/>
              <a:t>10     </a:t>
            </a:r>
            <a:r>
              <a:rPr lang="pt-BR" dirty="0" smtClean="0"/>
              <a:t> 1 mol C</a:t>
            </a:r>
            <a:r>
              <a:rPr lang="pt-BR" baseline="-25000" dirty="0" smtClean="0"/>
              <a:t>4</a:t>
            </a:r>
            <a:r>
              <a:rPr lang="pt-BR" dirty="0" smtClean="0"/>
              <a:t>H</a:t>
            </a:r>
            <a:r>
              <a:rPr lang="pt-BR" baseline="-25000" dirty="0" smtClean="0"/>
              <a:t>10</a:t>
            </a:r>
            <a:endParaRPr lang="en-US" dirty="0" smtClean="0"/>
          </a:p>
          <a:p>
            <a:pPr lvl="3"/>
            <a:r>
              <a:rPr lang="en-US" dirty="0" smtClean="0"/>
              <a:t>X = 5.08 mol </a:t>
            </a:r>
            <a:r>
              <a:rPr lang="pt-BR" dirty="0" smtClean="0"/>
              <a:t>C</a:t>
            </a:r>
            <a:r>
              <a:rPr lang="pt-BR" baseline="-25000" dirty="0" smtClean="0"/>
              <a:t>4</a:t>
            </a:r>
            <a:r>
              <a:rPr lang="pt-BR" dirty="0" smtClean="0"/>
              <a:t>H</a:t>
            </a:r>
            <a:r>
              <a:rPr lang="pt-BR" baseline="-25000" dirty="0" smtClean="0"/>
              <a:t>10</a:t>
            </a:r>
          </a:p>
          <a:p>
            <a:pPr lvl="2"/>
            <a:r>
              <a:rPr lang="en-US" u="sng" dirty="0" smtClean="0"/>
              <a:t>5.08 mol </a:t>
            </a:r>
            <a:r>
              <a:rPr lang="pt-BR" u="sng" dirty="0" smtClean="0"/>
              <a:t>C</a:t>
            </a:r>
            <a:r>
              <a:rPr lang="pt-BR" u="sng" baseline="-25000" dirty="0" smtClean="0"/>
              <a:t>4</a:t>
            </a:r>
            <a:r>
              <a:rPr lang="pt-BR" u="sng" dirty="0" smtClean="0"/>
              <a:t>H</a:t>
            </a:r>
            <a:r>
              <a:rPr lang="pt-BR" u="sng" baseline="-25000" dirty="0" smtClean="0"/>
              <a:t>10  </a:t>
            </a:r>
            <a:r>
              <a:rPr lang="pt-BR" dirty="0" smtClean="0"/>
              <a:t>=  </a:t>
            </a:r>
            <a:r>
              <a:rPr lang="pt-BR" u="sng" dirty="0" smtClean="0"/>
              <a:t>    X g C</a:t>
            </a:r>
            <a:r>
              <a:rPr lang="pt-BR" u="sng" baseline="-25000" dirty="0" smtClean="0"/>
              <a:t>4</a:t>
            </a:r>
            <a:r>
              <a:rPr lang="pt-BR" u="sng" dirty="0" smtClean="0"/>
              <a:t>H</a:t>
            </a:r>
            <a:r>
              <a:rPr lang="pt-BR" u="sng" baseline="-25000" dirty="0" smtClean="0"/>
              <a:t>10</a:t>
            </a:r>
            <a:r>
              <a:rPr lang="pt-BR" u="sng" dirty="0" smtClean="0"/>
              <a:t> 	</a:t>
            </a:r>
            <a:r>
              <a:rPr lang="pt-BR" dirty="0" smtClean="0"/>
              <a:t>			                                   1 mol C</a:t>
            </a:r>
            <a:r>
              <a:rPr lang="pt-BR" baseline="-25000" dirty="0" smtClean="0"/>
              <a:t>4</a:t>
            </a:r>
            <a:r>
              <a:rPr lang="pt-BR" dirty="0" smtClean="0"/>
              <a:t>H</a:t>
            </a:r>
            <a:r>
              <a:rPr lang="pt-BR" baseline="-25000" dirty="0" smtClean="0"/>
              <a:t>10               </a:t>
            </a:r>
            <a:r>
              <a:rPr lang="pt-BR" dirty="0" smtClean="0"/>
              <a:t>58.124 g C</a:t>
            </a:r>
            <a:r>
              <a:rPr lang="pt-BR" baseline="-25000" dirty="0" smtClean="0"/>
              <a:t>4</a:t>
            </a:r>
            <a:r>
              <a:rPr lang="pt-BR" dirty="0" smtClean="0"/>
              <a:t>H</a:t>
            </a:r>
            <a:r>
              <a:rPr lang="pt-BR" baseline="-25000" dirty="0" smtClean="0"/>
              <a:t>10 </a:t>
            </a:r>
            <a:endParaRPr lang="en-US" dirty="0" smtClean="0"/>
          </a:p>
        </p:txBody>
      </p:sp>
      <p:sp>
        <p:nvSpPr>
          <p:cNvPr id="5" name="Rectangle 4"/>
          <p:cNvSpPr/>
          <p:nvPr/>
        </p:nvSpPr>
        <p:spPr>
          <a:xfrm>
            <a:off x="304800" y="3810000"/>
            <a:ext cx="6934200" cy="461665"/>
          </a:xfrm>
          <a:prstGeom prst="rect">
            <a:avLst/>
          </a:prstGeom>
        </p:spPr>
        <p:txBody>
          <a:bodyPr wrap="square">
            <a:spAutoFit/>
          </a:bodyPr>
          <a:lstStyle/>
          <a:p>
            <a:pPr lvl="2"/>
            <a:r>
              <a:rPr lang="en-US" sz="2400" dirty="0" smtClean="0"/>
              <a:t>    1 mol            6.022x10</a:t>
            </a:r>
            <a:r>
              <a:rPr lang="en-US" sz="2400" baseline="30000" dirty="0" smtClean="0"/>
              <a:t>23</a:t>
            </a:r>
            <a:r>
              <a:rPr lang="en-US" sz="2400" dirty="0" smtClean="0"/>
              <a:t> molecules </a:t>
            </a:r>
            <a:r>
              <a:rPr lang="pt-BR" sz="2400" dirty="0" smtClean="0"/>
              <a:t>C</a:t>
            </a:r>
            <a:r>
              <a:rPr lang="pt-BR" sz="2400" baseline="-25000" dirty="0" smtClean="0"/>
              <a:t>4</a:t>
            </a:r>
            <a:r>
              <a:rPr lang="pt-BR" sz="2400" dirty="0" smtClean="0"/>
              <a:t>H</a:t>
            </a:r>
            <a:r>
              <a:rPr lang="pt-BR" sz="2400" baseline="-25000" dirty="0" smtClean="0"/>
              <a:t>10</a:t>
            </a:r>
            <a:endParaRPr lang="en-US" sz="2400" dirty="0" smtClean="0"/>
          </a:p>
        </p:txBody>
      </p:sp>
      <p:sp>
        <p:nvSpPr>
          <p:cNvPr id="6" name="Rectangle 5"/>
          <p:cNvSpPr/>
          <p:nvPr/>
        </p:nvSpPr>
        <p:spPr>
          <a:xfrm>
            <a:off x="0" y="2743200"/>
            <a:ext cx="4724400" cy="461665"/>
          </a:xfrm>
          <a:prstGeom prst="rect">
            <a:avLst/>
          </a:prstGeom>
        </p:spPr>
        <p:txBody>
          <a:bodyPr wrap="square">
            <a:spAutoFit/>
          </a:bodyPr>
          <a:lstStyle/>
          <a:p>
            <a:pPr lvl="2"/>
            <a:r>
              <a:rPr lang="en-US" sz="2400" dirty="0" smtClean="0"/>
              <a:t>58.124 g </a:t>
            </a:r>
            <a:r>
              <a:rPr lang="pt-BR" sz="2400" dirty="0" smtClean="0"/>
              <a:t>C</a:t>
            </a:r>
            <a:r>
              <a:rPr lang="pt-BR" sz="2400" baseline="-25000" dirty="0" smtClean="0"/>
              <a:t>4</a:t>
            </a:r>
            <a:r>
              <a:rPr lang="pt-BR" sz="2400" dirty="0" smtClean="0"/>
              <a:t>H</a:t>
            </a:r>
            <a:r>
              <a:rPr lang="pt-BR" sz="2400" baseline="-25000" dirty="0" smtClean="0"/>
              <a:t>10</a:t>
            </a:r>
            <a:r>
              <a:rPr lang="en-US" sz="2400" dirty="0" smtClean="0"/>
              <a:t>    1 mol </a:t>
            </a:r>
            <a:r>
              <a:rPr lang="pt-BR" sz="2400" dirty="0" smtClean="0"/>
              <a:t>C</a:t>
            </a:r>
            <a:r>
              <a:rPr lang="pt-BR" sz="2400" baseline="-25000" dirty="0" smtClean="0"/>
              <a:t>4</a:t>
            </a:r>
            <a:r>
              <a:rPr lang="pt-BR" sz="2400" dirty="0" smtClean="0"/>
              <a:t>H</a:t>
            </a:r>
            <a:r>
              <a:rPr lang="pt-BR" sz="2400" baseline="-25000" dirty="0" smtClean="0"/>
              <a:t>10</a:t>
            </a:r>
            <a:endParaRPr lang="en-US" sz="2400" dirty="0" smtClean="0"/>
          </a:p>
        </p:txBody>
      </p:sp>
      <p:sp>
        <p:nvSpPr>
          <p:cNvPr id="7" name="TextBox 6"/>
          <p:cNvSpPr txBox="1"/>
          <p:nvPr/>
        </p:nvSpPr>
        <p:spPr>
          <a:xfrm>
            <a:off x="6934200" y="3505200"/>
            <a:ext cx="3505200" cy="830997"/>
          </a:xfrm>
          <a:prstGeom prst="rect">
            <a:avLst/>
          </a:prstGeom>
          <a:noFill/>
        </p:spPr>
        <p:txBody>
          <a:bodyPr wrap="square" rtlCol="0">
            <a:spAutoFit/>
          </a:bodyPr>
          <a:lstStyle/>
          <a:p>
            <a:r>
              <a:rPr lang="en-US" sz="2400" dirty="0" smtClean="0"/>
              <a:t>X = 3.01 x 10</a:t>
            </a:r>
            <a:r>
              <a:rPr lang="en-US" sz="2400" baseline="30000" dirty="0" smtClean="0"/>
              <a:t>22</a:t>
            </a:r>
          </a:p>
          <a:p>
            <a:r>
              <a:rPr lang="en-US" sz="2400" dirty="0" smtClean="0"/>
              <a:t> molecules C</a:t>
            </a:r>
            <a:r>
              <a:rPr lang="en-US" sz="2400" baseline="-25000" dirty="0" smtClean="0"/>
              <a:t>4</a:t>
            </a:r>
            <a:r>
              <a:rPr lang="en-US" sz="2400" dirty="0" smtClean="0"/>
              <a:t>H</a:t>
            </a:r>
            <a:r>
              <a:rPr lang="en-US" sz="2400" baseline="-25000" dirty="0" smtClean="0"/>
              <a:t>10</a:t>
            </a:r>
            <a:endParaRPr lang="en-US" sz="2400" baseline="-25000" dirty="0"/>
          </a:p>
        </p:txBody>
      </p:sp>
      <p:sp>
        <p:nvSpPr>
          <p:cNvPr id="8" name="TextBox 7"/>
          <p:cNvSpPr txBox="1"/>
          <p:nvPr/>
        </p:nvSpPr>
        <p:spPr>
          <a:xfrm>
            <a:off x="5638800" y="5715000"/>
            <a:ext cx="3505200" cy="461665"/>
          </a:xfrm>
          <a:prstGeom prst="rect">
            <a:avLst/>
          </a:prstGeom>
          <a:noFill/>
        </p:spPr>
        <p:txBody>
          <a:bodyPr wrap="square" rtlCol="0">
            <a:spAutoFit/>
          </a:bodyPr>
          <a:lstStyle/>
          <a:p>
            <a:r>
              <a:rPr lang="en-US" sz="2400" dirty="0" smtClean="0"/>
              <a:t>X = 295.27 g C</a:t>
            </a:r>
            <a:r>
              <a:rPr lang="en-US" sz="2400" baseline="-25000" dirty="0" smtClean="0"/>
              <a:t>4</a:t>
            </a:r>
            <a:r>
              <a:rPr lang="en-US" sz="2400" dirty="0" smtClean="0"/>
              <a:t>H</a:t>
            </a:r>
            <a:r>
              <a:rPr lang="en-US" sz="2400" baseline="-25000" dirty="0" smtClean="0"/>
              <a:t>10</a:t>
            </a:r>
            <a:endParaRPr lang="en-US" sz="2400" baseline="-25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ox(in)">
                                      <p:cBhvr>
                                        <p:cTn id="7" dur="500"/>
                                        <p:tgtEl>
                                          <p:spTgt spid="3">
                                            <p:txEl>
                                              <p:pRg st="0" end="0"/>
                                            </p:txEl>
                                          </p:spTgt>
                                        </p:tgtEl>
                                      </p:cBhvr>
                                    </p:animEffect>
                                  </p:childTnLst>
                                </p:cTn>
                              </p:par>
                              <p:par>
                                <p:cTn id="8" presetID="4" presetClass="entr" presetSubtype="16"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box(in)">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4" presetClass="entr" presetSubtype="16"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box(in)">
                                      <p:cBhvr>
                                        <p:cTn id="15" dur="500"/>
                                        <p:tgtEl>
                                          <p:spTgt spid="3">
                                            <p:txEl>
                                              <p:pRg st="2" end="2"/>
                                            </p:txEl>
                                          </p:spTgt>
                                        </p:tgtEl>
                                      </p:cBhvr>
                                    </p:animEffect>
                                  </p:childTnLst>
                                </p:cTn>
                              </p:par>
                              <p:par>
                                <p:cTn id="16" presetID="4" presetClass="entr" presetSubtype="16" fill="hold" grpId="0" nodeType="withEffect">
                                  <p:stCondLst>
                                    <p:cond delay="0"/>
                                  </p:stCondLst>
                                  <p:childTnLst>
                                    <p:set>
                                      <p:cBhvr>
                                        <p:cTn id="17" dur="1" fill="hold">
                                          <p:stCondLst>
                                            <p:cond delay="0"/>
                                          </p:stCondLst>
                                        </p:cTn>
                                        <p:tgtEl>
                                          <p:spTgt spid="6"/>
                                        </p:tgtEl>
                                        <p:attrNameLst>
                                          <p:attrName>style.visibility</p:attrName>
                                        </p:attrNameLst>
                                      </p:cBhvr>
                                      <p:to>
                                        <p:strVal val="visible"/>
                                      </p:to>
                                    </p:set>
                                    <p:animEffect transition="in" filter="box(in)">
                                      <p:cBhvr>
                                        <p:cTn id="18" dur="500"/>
                                        <p:tgtEl>
                                          <p:spTgt spid="6"/>
                                        </p:tgtEl>
                                      </p:cBhvr>
                                    </p:animEffect>
                                  </p:childTnLst>
                                </p:cTn>
                              </p:par>
                            </p:childTnLst>
                          </p:cTn>
                        </p:par>
                        <p:par>
                          <p:cTn id="19" fill="hold">
                            <p:stCondLst>
                              <p:cond delay="500"/>
                            </p:stCondLst>
                            <p:childTnLst>
                              <p:par>
                                <p:cTn id="20" presetID="4" presetClass="entr" presetSubtype="16" fill="hold" nodeType="after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box(in)">
                                      <p:cBhvr>
                                        <p:cTn id="22" dur="5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4" presetClass="entr" presetSubtype="16"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box(in)">
                                      <p:cBhvr>
                                        <p:cTn id="27" dur="500"/>
                                        <p:tgtEl>
                                          <p:spTgt spid="3">
                                            <p:txEl>
                                              <p:pRg st="5" end="5"/>
                                            </p:txEl>
                                          </p:spTgt>
                                        </p:tgtEl>
                                      </p:cBhvr>
                                    </p:animEffect>
                                  </p:childTnLst>
                                </p:cTn>
                              </p:par>
                              <p:par>
                                <p:cTn id="28" presetID="4" presetClass="entr" presetSubtype="16" fill="hold" grpId="0" nodeType="withEffect">
                                  <p:stCondLst>
                                    <p:cond delay="0"/>
                                  </p:stCondLst>
                                  <p:childTnLst>
                                    <p:set>
                                      <p:cBhvr>
                                        <p:cTn id="29" dur="1" fill="hold">
                                          <p:stCondLst>
                                            <p:cond delay="0"/>
                                          </p:stCondLst>
                                        </p:cTn>
                                        <p:tgtEl>
                                          <p:spTgt spid="5"/>
                                        </p:tgtEl>
                                        <p:attrNameLst>
                                          <p:attrName>style.visibility</p:attrName>
                                        </p:attrNameLst>
                                      </p:cBhvr>
                                      <p:to>
                                        <p:strVal val="visible"/>
                                      </p:to>
                                    </p:set>
                                    <p:animEffect transition="in" filter="box(in)">
                                      <p:cBhvr>
                                        <p:cTn id="30" dur="500"/>
                                        <p:tgtEl>
                                          <p:spTgt spid="5"/>
                                        </p:tgtEl>
                                      </p:cBhvr>
                                    </p:animEffect>
                                  </p:childTnLst>
                                </p:cTn>
                              </p:par>
                            </p:childTnLst>
                          </p:cTn>
                        </p:par>
                      </p:childTnLst>
                    </p:cTn>
                  </p:par>
                  <p:par>
                    <p:cTn id="31" fill="hold">
                      <p:stCondLst>
                        <p:cond delay="indefinite"/>
                      </p:stCondLst>
                      <p:childTnLst>
                        <p:par>
                          <p:cTn id="32" fill="hold">
                            <p:stCondLst>
                              <p:cond delay="0"/>
                            </p:stCondLst>
                            <p:childTnLst>
                              <p:par>
                                <p:cTn id="33" presetID="43" presetClass="entr" presetSubtype="0" fill="hold" grpId="0" nodeType="clickEffect">
                                  <p:stCondLst>
                                    <p:cond delay="0"/>
                                  </p:stCondLst>
                                  <p:childTnLst>
                                    <p:set>
                                      <p:cBhvr>
                                        <p:cTn id="34" dur="1" fill="hold">
                                          <p:stCondLst>
                                            <p:cond delay="0"/>
                                          </p:stCondLst>
                                        </p:cTn>
                                        <p:tgtEl>
                                          <p:spTgt spid="7"/>
                                        </p:tgtEl>
                                        <p:attrNameLst>
                                          <p:attrName>style.visibility</p:attrName>
                                        </p:attrNameLst>
                                      </p:cBhvr>
                                      <p:to>
                                        <p:strVal val="visible"/>
                                      </p:to>
                                    </p:set>
                                    <p:animEffect transition="in" filter="fade">
                                      <p:cBhvr>
                                        <p:cTn id="35" dur="100"/>
                                        <p:tgtEl>
                                          <p:spTgt spid="7"/>
                                        </p:tgtEl>
                                      </p:cBhvr>
                                    </p:animEffect>
                                    <p:anim calcmode="lin" valueType="num">
                                      <p:cBhvr>
                                        <p:cTn id="36" dur="400" fill="hold"/>
                                        <p:tgtEl>
                                          <p:spTgt spid="7"/>
                                        </p:tgtEl>
                                        <p:attrNameLst>
                                          <p:attrName>ppt_x</p:attrName>
                                        </p:attrNameLst>
                                      </p:cBhvr>
                                      <p:tavLst>
                                        <p:tav tm="0">
                                          <p:val>
                                            <p:strVal val="#ppt_x"/>
                                          </p:val>
                                        </p:tav>
                                        <p:tav tm="100000">
                                          <p:val>
                                            <p:strVal val="#ppt_x"/>
                                          </p:val>
                                        </p:tav>
                                      </p:tavLst>
                                    </p:anim>
                                    <p:anim calcmode="lin" valueType="num">
                                      <p:cBhvr>
                                        <p:cTn id="37" dur="400" fill="hold"/>
                                        <p:tgtEl>
                                          <p:spTgt spid="7"/>
                                        </p:tgtEl>
                                        <p:attrNameLst>
                                          <p:attrName>ppt_y</p:attrName>
                                        </p:attrNameLst>
                                      </p:cBhvr>
                                      <p:tavLst>
                                        <p:tav tm="0">
                                          <p:val>
                                            <p:strVal val="#ppt_y+0.31"/>
                                          </p:val>
                                        </p:tav>
                                        <p:tav tm="100000">
                                          <p:val>
                                            <p:strVal val="#ppt_y+0.31"/>
                                          </p:val>
                                        </p:tav>
                                      </p:tavLst>
                                    </p:anim>
                                    <p:anim calcmode="lin" valueType="num">
                                      <p:cBhvr>
                                        <p:cTn id="38" dur="600" decel="50000" fill="hold">
                                          <p:stCondLst>
                                            <p:cond delay="400"/>
                                          </p:stCondLst>
                                        </p:cTn>
                                        <p:tgtEl>
                                          <p:spTgt spid="7"/>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39" dur="600" decel="50000" fill="hold">
                                          <p:stCondLst>
                                            <p:cond delay="400"/>
                                          </p:stCondLst>
                                        </p:cTn>
                                        <p:tgtEl>
                                          <p:spTgt spid="7"/>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par>
                    <p:cTn id="40" fill="hold">
                      <p:stCondLst>
                        <p:cond delay="indefinite"/>
                      </p:stCondLst>
                      <p:childTnLst>
                        <p:par>
                          <p:cTn id="41" fill="hold">
                            <p:stCondLst>
                              <p:cond delay="0"/>
                            </p:stCondLst>
                            <p:childTnLst>
                              <p:par>
                                <p:cTn id="42" presetID="4" presetClass="entr" presetSubtype="16" fill="hold" nodeType="clickEffect">
                                  <p:stCondLst>
                                    <p:cond delay="0"/>
                                  </p:stCondLst>
                                  <p:childTnLst>
                                    <p:set>
                                      <p:cBhvr>
                                        <p:cTn id="43" dur="1" fill="hold">
                                          <p:stCondLst>
                                            <p:cond delay="0"/>
                                          </p:stCondLst>
                                        </p:cTn>
                                        <p:tgtEl>
                                          <p:spTgt spid="3">
                                            <p:txEl>
                                              <p:pRg st="7" end="7"/>
                                            </p:txEl>
                                          </p:spTgt>
                                        </p:tgtEl>
                                        <p:attrNameLst>
                                          <p:attrName>style.visibility</p:attrName>
                                        </p:attrNameLst>
                                      </p:cBhvr>
                                      <p:to>
                                        <p:strVal val="visible"/>
                                      </p:to>
                                    </p:set>
                                    <p:animEffect transition="in" filter="box(in)">
                                      <p:cBhvr>
                                        <p:cTn id="44" dur="500"/>
                                        <p:tgtEl>
                                          <p:spTgt spid="3">
                                            <p:txEl>
                                              <p:pRg st="7" end="7"/>
                                            </p:txEl>
                                          </p:spTgt>
                                        </p:tgtEl>
                                      </p:cBhvr>
                                    </p:animEffect>
                                  </p:childTnLst>
                                </p:cTn>
                              </p:par>
                            </p:childTnLst>
                          </p:cTn>
                        </p:par>
                      </p:childTnLst>
                    </p:cTn>
                  </p:par>
                  <p:par>
                    <p:cTn id="45" fill="hold">
                      <p:stCondLst>
                        <p:cond delay="indefinite"/>
                      </p:stCondLst>
                      <p:childTnLst>
                        <p:par>
                          <p:cTn id="46" fill="hold">
                            <p:stCondLst>
                              <p:cond delay="0"/>
                            </p:stCondLst>
                            <p:childTnLst>
                              <p:par>
                                <p:cTn id="47" presetID="4" presetClass="entr" presetSubtype="16" fill="hold" nodeType="clickEffect">
                                  <p:stCondLst>
                                    <p:cond delay="0"/>
                                  </p:stCondLst>
                                  <p:childTnLst>
                                    <p:set>
                                      <p:cBhvr>
                                        <p:cTn id="48" dur="1" fill="hold">
                                          <p:stCondLst>
                                            <p:cond delay="0"/>
                                          </p:stCondLst>
                                        </p:cTn>
                                        <p:tgtEl>
                                          <p:spTgt spid="3">
                                            <p:txEl>
                                              <p:pRg st="8" end="8"/>
                                            </p:txEl>
                                          </p:spTgt>
                                        </p:tgtEl>
                                        <p:attrNameLst>
                                          <p:attrName>style.visibility</p:attrName>
                                        </p:attrNameLst>
                                      </p:cBhvr>
                                      <p:to>
                                        <p:strVal val="visible"/>
                                      </p:to>
                                    </p:set>
                                    <p:animEffect transition="in" filter="box(in)">
                                      <p:cBhvr>
                                        <p:cTn id="49" dur="500"/>
                                        <p:tgtEl>
                                          <p:spTgt spid="3">
                                            <p:txEl>
                                              <p:pRg st="8" end="8"/>
                                            </p:txEl>
                                          </p:spTgt>
                                        </p:tgtEl>
                                      </p:cBhvr>
                                    </p:animEffect>
                                  </p:childTnLst>
                                </p:cTn>
                              </p:par>
                            </p:childTnLst>
                          </p:cTn>
                        </p:par>
                      </p:childTnLst>
                    </p:cTn>
                  </p:par>
                  <p:par>
                    <p:cTn id="50" fill="hold">
                      <p:stCondLst>
                        <p:cond delay="indefinite"/>
                      </p:stCondLst>
                      <p:childTnLst>
                        <p:par>
                          <p:cTn id="51" fill="hold">
                            <p:stCondLst>
                              <p:cond delay="0"/>
                            </p:stCondLst>
                            <p:childTnLst>
                              <p:par>
                                <p:cTn id="52" presetID="4" presetClass="entr" presetSubtype="16" fill="hold" nodeType="clickEffect">
                                  <p:stCondLst>
                                    <p:cond delay="0"/>
                                  </p:stCondLst>
                                  <p:childTnLst>
                                    <p:set>
                                      <p:cBhvr>
                                        <p:cTn id="53" dur="1" fill="hold">
                                          <p:stCondLst>
                                            <p:cond delay="0"/>
                                          </p:stCondLst>
                                        </p:cTn>
                                        <p:tgtEl>
                                          <p:spTgt spid="3">
                                            <p:txEl>
                                              <p:pRg st="9" end="9"/>
                                            </p:txEl>
                                          </p:spTgt>
                                        </p:tgtEl>
                                        <p:attrNameLst>
                                          <p:attrName>style.visibility</p:attrName>
                                        </p:attrNameLst>
                                      </p:cBhvr>
                                      <p:to>
                                        <p:strVal val="visible"/>
                                      </p:to>
                                    </p:set>
                                    <p:animEffect transition="in" filter="box(in)">
                                      <p:cBhvr>
                                        <p:cTn id="54" dur="500"/>
                                        <p:tgtEl>
                                          <p:spTgt spid="3">
                                            <p:txEl>
                                              <p:pRg st="9" end="9"/>
                                            </p:txEl>
                                          </p:spTgt>
                                        </p:tgtEl>
                                      </p:cBhvr>
                                    </p:animEffect>
                                  </p:childTnLst>
                                </p:cTn>
                              </p:par>
                            </p:childTnLst>
                          </p:cTn>
                        </p:par>
                      </p:childTnLst>
                    </p:cTn>
                  </p:par>
                  <p:par>
                    <p:cTn id="55" fill="hold">
                      <p:stCondLst>
                        <p:cond delay="indefinite"/>
                      </p:stCondLst>
                      <p:childTnLst>
                        <p:par>
                          <p:cTn id="56" fill="hold">
                            <p:stCondLst>
                              <p:cond delay="0"/>
                            </p:stCondLst>
                            <p:childTnLst>
                              <p:par>
                                <p:cTn id="57" presetID="4" presetClass="entr" presetSubtype="16" fill="hold" nodeType="clickEffect">
                                  <p:stCondLst>
                                    <p:cond delay="0"/>
                                  </p:stCondLst>
                                  <p:childTnLst>
                                    <p:set>
                                      <p:cBhvr>
                                        <p:cTn id="58" dur="1" fill="hold">
                                          <p:stCondLst>
                                            <p:cond delay="0"/>
                                          </p:stCondLst>
                                        </p:cTn>
                                        <p:tgtEl>
                                          <p:spTgt spid="3">
                                            <p:txEl>
                                              <p:pRg st="10" end="10"/>
                                            </p:txEl>
                                          </p:spTgt>
                                        </p:tgtEl>
                                        <p:attrNameLst>
                                          <p:attrName>style.visibility</p:attrName>
                                        </p:attrNameLst>
                                      </p:cBhvr>
                                      <p:to>
                                        <p:strVal val="visible"/>
                                      </p:to>
                                    </p:set>
                                    <p:animEffect transition="in" filter="box(in)">
                                      <p:cBhvr>
                                        <p:cTn id="59" dur="500"/>
                                        <p:tgtEl>
                                          <p:spTgt spid="3">
                                            <p:txEl>
                                              <p:pRg st="10" end="10"/>
                                            </p:txEl>
                                          </p:spTgt>
                                        </p:tgtEl>
                                      </p:cBhvr>
                                    </p:animEffect>
                                  </p:childTnLst>
                                </p:cTn>
                              </p:par>
                            </p:childTnLst>
                          </p:cTn>
                        </p:par>
                      </p:childTnLst>
                    </p:cTn>
                  </p:par>
                  <p:par>
                    <p:cTn id="60" fill="hold">
                      <p:stCondLst>
                        <p:cond delay="indefinite"/>
                      </p:stCondLst>
                      <p:childTnLst>
                        <p:par>
                          <p:cTn id="61" fill="hold">
                            <p:stCondLst>
                              <p:cond delay="0"/>
                            </p:stCondLst>
                            <p:childTnLst>
                              <p:par>
                                <p:cTn id="62" presetID="43" presetClass="entr" presetSubtype="0" fill="hold" grpId="0" nodeType="clickEffect">
                                  <p:stCondLst>
                                    <p:cond delay="0"/>
                                  </p:stCondLst>
                                  <p:childTnLst>
                                    <p:set>
                                      <p:cBhvr>
                                        <p:cTn id="63" dur="1" fill="hold">
                                          <p:stCondLst>
                                            <p:cond delay="0"/>
                                          </p:stCondLst>
                                        </p:cTn>
                                        <p:tgtEl>
                                          <p:spTgt spid="8"/>
                                        </p:tgtEl>
                                        <p:attrNameLst>
                                          <p:attrName>style.visibility</p:attrName>
                                        </p:attrNameLst>
                                      </p:cBhvr>
                                      <p:to>
                                        <p:strVal val="visible"/>
                                      </p:to>
                                    </p:set>
                                    <p:animEffect transition="in" filter="fade">
                                      <p:cBhvr>
                                        <p:cTn id="64" dur="100"/>
                                        <p:tgtEl>
                                          <p:spTgt spid="8"/>
                                        </p:tgtEl>
                                      </p:cBhvr>
                                    </p:animEffect>
                                    <p:anim calcmode="lin" valueType="num">
                                      <p:cBhvr>
                                        <p:cTn id="65" dur="400" fill="hold"/>
                                        <p:tgtEl>
                                          <p:spTgt spid="8"/>
                                        </p:tgtEl>
                                        <p:attrNameLst>
                                          <p:attrName>ppt_x</p:attrName>
                                        </p:attrNameLst>
                                      </p:cBhvr>
                                      <p:tavLst>
                                        <p:tav tm="0">
                                          <p:val>
                                            <p:strVal val="#ppt_x"/>
                                          </p:val>
                                        </p:tav>
                                        <p:tav tm="100000">
                                          <p:val>
                                            <p:strVal val="#ppt_x"/>
                                          </p:val>
                                        </p:tav>
                                      </p:tavLst>
                                    </p:anim>
                                    <p:anim calcmode="lin" valueType="num">
                                      <p:cBhvr>
                                        <p:cTn id="66" dur="400" fill="hold"/>
                                        <p:tgtEl>
                                          <p:spTgt spid="8"/>
                                        </p:tgtEl>
                                        <p:attrNameLst>
                                          <p:attrName>ppt_y</p:attrName>
                                        </p:attrNameLst>
                                      </p:cBhvr>
                                      <p:tavLst>
                                        <p:tav tm="0">
                                          <p:val>
                                            <p:strVal val="#ppt_y+0.31"/>
                                          </p:val>
                                        </p:tav>
                                        <p:tav tm="100000">
                                          <p:val>
                                            <p:strVal val="#ppt_y+0.31"/>
                                          </p:val>
                                        </p:tav>
                                      </p:tavLst>
                                    </p:anim>
                                    <p:anim calcmode="lin" valueType="num">
                                      <p:cBhvr>
                                        <p:cTn id="67" dur="600" decel="50000" fill="hold">
                                          <p:stCondLst>
                                            <p:cond delay="400"/>
                                          </p:stCondLst>
                                        </p:cTn>
                                        <p:tgtEl>
                                          <p:spTgt spid="8"/>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68" dur="600" decel="50000" fill="hold">
                                          <p:stCondLst>
                                            <p:cond delay="400"/>
                                          </p:stCondLst>
                                        </p:cTn>
                                        <p:tgtEl>
                                          <p:spTgt spid="8"/>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 grpId="0"/>
      <p:bldP spid="7" grpId="0"/>
      <p:bldP spid="8"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62000"/>
          </a:xfrm>
        </p:spPr>
        <p:txBody>
          <a:bodyPr>
            <a:normAutofit fontScale="90000"/>
          </a:bodyPr>
          <a:lstStyle/>
          <a:p>
            <a:r>
              <a:rPr lang="en-US" sz="6000" dirty="0" smtClean="0"/>
              <a:t>Stoichiometry </a:t>
            </a:r>
            <a:br>
              <a:rPr lang="en-US" sz="6000" dirty="0" smtClean="0"/>
            </a:br>
            <a:r>
              <a:rPr lang="en-US" dirty="0" smtClean="0"/>
              <a:t>Moles to moles</a:t>
            </a:r>
            <a:br>
              <a:rPr lang="en-US" dirty="0" smtClean="0"/>
            </a:br>
            <a:endParaRPr lang="en-US" dirty="0"/>
          </a:p>
        </p:txBody>
      </p:sp>
      <p:sp>
        <p:nvSpPr>
          <p:cNvPr id="3" name="Content Placeholder 2"/>
          <p:cNvSpPr>
            <a:spLocks noGrp="1"/>
          </p:cNvSpPr>
          <p:nvPr>
            <p:ph idx="1"/>
          </p:nvPr>
        </p:nvSpPr>
        <p:spPr>
          <a:xfrm>
            <a:off x="0" y="1600200"/>
            <a:ext cx="9144000" cy="5257800"/>
          </a:xfrm>
        </p:spPr>
        <p:txBody>
          <a:bodyPr>
            <a:normAutofit/>
          </a:bodyPr>
          <a:lstStyle/>
          <a:p>
            <a:r>
              <a:rPr lang="pt-BR" dirty="0" smtClean="0"/>
              <a:t>2 C</a:t>
            </a:r>
            <a:r>
              <a:rPr lang="pt-BR" baseline="-25000" dirty="0" smtClean="0"/>
              <a:t>4</a:t>
            </a:r>
            <a:r>
              <a:rPr lang="pt-BR" dirty="0" smtClean="0"/>
              <a:t>H</a:t>
            </a:r>
            <a:r>
              <a:rPr lang="pt-BR" baseline="-25000" dirty="0" smtClean="0"/>
              <a:t>10</a:t>
            </a:r>
            <a:r>
              <a:rPr lang="pt-BR" dirty="0" smtClean="0"/>
              <a:t> +  13 O</a:t>
            </a:r>
            <a:r>
              <a:rPr lang="pt-BR" baseline="-25000" dirty="0" smtClean="0"/>
              <a:t>2</a:t>
            </a:r>
            <a:r>
              <a:rPr lang="pt-BR" dirty="0" smtClean="0"/>
              <a:t> </a:t>
            </a:r>
            <a:r>
              <a:rPr lang="pt-BR" dirty="0" smtClean="0">
                <a:sym typeface="Wingdings" pitchFamily="2" charset="2"/>
              </a:rPr>
              <a:t></a:t>
            </a:r>
            <a:r>
              <a:rPr lang="pt-BR" dirty="0" smtClean="0"/>
              <a:t> 8 CO</a:t>
            </a:r>
            <a:r>
              <a:rPr lang="pt-BR" baseline="-25000" dirty="0" smtClean="0"/>
              <a:t>2</a:t>
            </a:r>
            <a:r>
              <a:rPr lang="pt-BR" dirty="0" smtClean="0"/>
              <a:t> +  10 H</a:t>
            </a:r>
            <a:r>
              <a:rPr lang="pt-BR" baseline="-25000" dirty="0" smtClean="0"/>
              <a:t>2</a:t>
            </a:r>
            <a:r>
              <a:rPr lang="pt-BR" dirty="0" smtClean="0"/>
              <a:t>O</a:t>
            </a:r>
            <a:endParaRPr lang="en-US" dirty="0" smtClean="0"/>
          </a:p>
          <a:p>
            <a:pPr lvl="1"/>
            <a:r>
              <a:rPr lang="en-US" dirty="0" smtClean="0"/>
              <a:t>How many moles </a:t>
            </a:r>
            <a:r>
              <a:rPr lang="pt-BR" dirty="0" smtClean="0"/>
              <a:t>H</a:t>
            </a:r>
            <a:r>
              <a:rPr lang="pt-BR" baseline="-25000" dirty="0" smtClean="0"/>
              <a:t>2</a:t>
            </a:r>
            <a:r>
              <a:rPr lang="pt-BR" dirty="0" smtClean="0"/>
              <a:t>O  will</a:t>
            </a:r>
            <a:r>
              <a:rPr lang="en-US" dirty="0" smtClean="0"/>
              <a:t> 3.5 moles of </a:t>
            </a:r>
            <a:r>
              <a:rPr lang="pt-BR" dirty="0" smtClean="0"/>
              <a:t>C</a:t>
            </a:r>
            <a:r>
              <a:rPr lang="pt-BR" baseline="-25000" dirty="0" smtClean="0"/>
              <a:t>4</a:t>
            </a:r>
            <a:r>
              <a:rPr lang="pt-BR" dirty="0" smtClean="0"/>
              <a:t>H</a:t>
            </a:r>
            <a:r>
              <a:rPr lang="pt-BR" baseline="-25000" dirty="0" smtClean="0"/>
              <a:t>10</a:t>
            </a:r>
            <a:r>
              <a:rPr lang="en-US" dirty="0" smtClean="0"/>
              <a:t> make?</a:t>
            </a:r>
          </a:p>
          <a:p>
            <a:pPr lvl="2"/>
            <a:r>
              <a:rPr lang="en-US" u="sng" dirty="0" smtClean="0"/>
              <a:t>3.5 mol </a:t>
            </a:r>
            <a:r>
              <a:rPr lang="pt-BR" u="sng" dirty="0" smtClean="0"/>
              <a:t>C</a:t>
            </a:r>
            <a:r>
              <a:rPr lang="pt-BR" u="sng" baseline="-25000" dirty="0" smtClean="0"/>
              <a:t>4</a:t>
            </a:r>
            <a:r>
              <a:rPr lang="pt-BR" u="sng" dirty="0" smtClean="0"/>
              <a:t>H</a:t>
            </a:r>
            <a:r>
              <a:rPr lang="pt-BR" u="sng" baseline="-25000" dirty="0" smtClean="0"/>
              <a:t>10  </a:t>
            </a:r>
            <a:r>
              <a:rPr lang="en-US" dirty="0" smtClean="0"/>
              <a:t>= </a:t>
            </a:r>
            <a:r>
              <a:rPr lang="en-US" u="sng" dirty="0" smtClean="0"/>
              <a:t>X mol H</a:t>
            </a:r>
            <a:r>
              <a:rPr lang="en-US" u="sng" baseline="-25000" dirty="0" smtClean="0"/>
              <a:t>2</a:t>
            </a:r>
            <a:r>
              <a:rPr lang="en-US" u="sng" dirty="0" smtClean="0"/>
              <a:t>O</a:t>
            </a:r>
          </a:p>
          <a:p>
            <a:pPr lvl="1"/>
            <a:endParaRPr lang="en-US" dirty="0" smtClean="0"/>
          </a:p>
        </p:txBody>
      </p:sp>
      <p:sp>
        <p:nvSpPr>
          <p:cNvPr id="4" name="TextBox 3"/>
          <p:cNvSpPr txBox="1"/>
          <p:nvPr/>
        </p:nvSpPr>
        <p:spPr>
          <a:xfrm>
            <a:off x="1219200" y="2971800"/>
            <a:ext cx="3505200" cy="738664"/>
          </a:xfrm>
          <a:prstGeom prst="rect">
            <a:avLst/>
          </a:prstGeom>
          <a:noFill/>
        </p:spPr>
        <p:txBody>
          <a:bodyPr wrap="square" rtlCol="0">
            <a:spAutoFit/>
          </a:bodyPr>
          <a:lstStyle/>
          <a:p>
            <a:pPr marL="0" lvl="2"/>
            <a:r>
              <a:rPr lang="en-US" sz="2400" dirty="0" smtClean="0"/>
              <a:t>2 mol </a:t>
            </a:r>
            <a:r>
              <a:rPr lang="pt-BR" sz="2400" dirty="0" smtClean="0"/>
              <a:t>C</a:t>
            </a:r>
            <a:r>
              <a:rPr lang="pt-BR" sz="2400" baseline="-25000" dirty="0" smtClean="0"/>
              <a:t>4</a:t>
            </a:r>
            <a:r>
              <a:rPr lang="pt-BR" sz="2400" dirty="0" smtClean="0"/>
              <a:t>H</a:t>
            </a:r>
            <a:r>
              <a:rPr lang="pt-BR" sz="2400" baseline="-25000" dirty="0" smtClean="0"/>
              <a:t>10 </a:t>
            </a:r>
            <a:r>
              <a:rPr lang="en-US" sz="2400" dirty="0" smtClean="0"/>
              <a:t>     10 mol H</a:t>
            </a:r>
            <a:r>
              <a:rPr lang="en-US" sz="2400" baseline="-25000" dirty="0" smtClean="0"/>
              <a:t>2</a:t>
            </a:r>
            <a:r>
              <a:rPr lang="en-US" sz="2400" dirty="0" smtClean="0"/>
              <a:t>O</a:t>
            </a:r>
          </a:p>
          <a:p>
            <a:endParaRPr lang="en-US" dirty="0"/>
          </a:p>
        </p:txBody>
      </p:sp>
      <p:sp>
        <p:nvSpPr>
          <p:cNvPr id="5" name="TextBox 4"/>
          <p:cNvSpPr txBox="1"/>
          <p:nvPr/>
        </p:nvSpPr>
        <p:spPr>
          <a:xfrm>
            <a:off x="5181600" y="2819400"/>
            <a:ext cx="3505200" cy="461665"/>
          </a:xfrm>
          <a:prstGeom prst="rect">
            <a:avLst/>
          </a:prstGeom>
          <a:noFill/>
        </p:spPr>
        <p:txBody>
          <a:bodyPr wrap="square" rtlCol="0">
            <a:spAutoFit/>
          </a:bodyPr>
          <a:lstStyle/>
          <a:p>
            <a:r>
              <a:rPr lang="en-US" sz="2400" dirty="0" smtClean="0"/>
              <a:t>X = 17.5 mol H</a:t>
            </a:r>
            <a:r>
              <a:rPr lang="en-US" sz="2400" baseline="-25000" dirty="0" smtClean="0"/>
              <a:t>2</a:t>
            </a:r>
            <a:r>
              <a:rPr lang="en-US" sz="2400" dirty="0" smtClean="0"/>
              <a:t>O</a:t>
            </a:r>
            <a:endParaRPr lang="en-US" sz="2400" baseline="-25000" dirty="0"/>
          </a:p>
        </p:txBody>
      </p:sp>
      <p:grpSp>
        <p:nvGrpSpPr>
          <p:cNvPr id="6" name="Group 5"/>
          <p:cNvGrpSpPr/>
          <p:nvPr/>
        </p:nvGrpSpPr>
        <p:grpSpPr>
          <a:xfrm>
            <a:off x="2209800" y="1143000"/>
            <a:ext cx="4724400" cy="762000"/>
            <a:chOff x="2209800" y="1143000"/>
            <a:chExt cx="4724400" cy="914400"/>
          </a:xfrm>
        </p:grpSpPr>
        <p:sp>
          <p:nvSpPr>
            <p:cNvPr id="7" name="Content Placeholder 2"/>
            <p:cNvSpPr txBox="1">
              <a:spLocks/>
            </p:cNvSpPr>
            <p:nvPr/>
          </p:nvSpPr>
          <p:spPr>
            <a:xfrm>
              <a:off x="2209800" y="11430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sng" strike="noStrike" kern="1200" cap="none" spc="0" normalizeH="0" baseline="0" noProof="0" dirty="0" smtClean="0">
                  <a:ln>
                    <a:noFill/>
                  </a:ln>
                  <a:solidFill>
                    <a:schemeClr val="tx1"/>
                  </a:solidFill>
                  <a:effectLst/>
                  <a:uLnTx/>
                  <a:uFillTx/>
                  <a:latin typeface="+mn-lt"/>
                  <a:ea typeface="+mn-ea"/>
                  <a:cs typeface="+mn-cs"/>
                </a:rPr>
                <a:t>Question</a:t>
              </a:r>
              <a:r>
                <a:rPr kumimoji="0" lang="en-US" sz="3200" b="0" i="0" u="sng" strike="noStrike" kern="1200" cap="none" spc="0" normalizeH="0" noProof="0" dirty="0" smtClean="0">
                  <a:ln>
                    <a:noFill/>
                  </a:ln>
                  <a:solidFill>
                    <a:schemeClr val="tx1"/>
                  </a:solidFill>
                  <a:effectLst/>
                  <a:uLnTx/>
                  <a:uFillTx/>
                  <a:latin typeface="+mn-lt"/>
                  <a:ea typeface="+mn-ea"/>
                  <a:cs typeface="+mn-cs"/>
                </a:rPr>
                <a:t> Amount</a:t>
              </a:r>
              <a:endParaRPr kumimoji="0" lang="en-US" sz="3200" b="0" i="0" u="sng"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8" name="Content Placeholder 2"/>
            <p:cNvSpPr txBox="1">
              <a:spLocks/>
            </p:cNvSpPr>
            <p:nvPr/>
          </p:nvSpPr>
          <p:spPr>
            <a:xfrm>
              <a:off x="2209800" y="14478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dirty="0" smtClean="0"/>
                <a:t>Equation Amount</a:t>
              </a:r>
              <a:endParaRPr kumimoji="0" lang="en-US" sz="3200" b="0"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9" name="Content Placeholder 2"/>
            <p:cNvSpPr txBox="1">
              <a:spLocks/>
            </p:cNvSpPr>
            <p:nvPr/>
          </p:nvSpPr>
          <p:spPr>
            <a:xfrm>
              <a:off x="4648200" y="11430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lang="en-US" sz="3200" u="sng" dirty="0" smtClean="0"/>
                <a:t>Question Amount</a:t>
              </a:r>
              <a:endParaRPr kumimoji="0" lang="en-US" sz="3200" b="0" i="0" u="sng" strike="noStrike" kern="1200" cap="none" spc="0" normalizeH="0" baseline="0" noProof="0" dirty="0">
                <a:ln>
                  <a:noFill/>
                </a:ln>
                <a:solidFill>
                  <a:schemeClr val="tx1"/>
                </a:solidFill>
                <a:effectLst/>
                <a:uLnTx/>
                <a:uFillTx/>
                <a:latin typeface="+mn-lt"/>
                <a:ea typeface="+mn-ea"/>
                <a:cs typeface="+mn-cs"/>
              </a:endParaRPr>
            </a:p>
          </p:txBody>
        </p:sp>
        <p:sp>
          <p:nvSpPr>
            <p:cNvPr id="10" name="Content Placeholder 2"/>
            <p:cNvSpPr txBox="1">
              <a:spLocks/>
            </p:cNvSpPr>
            <p:nvPr/>
          </p:nvSpPr>
          <p:spPr>
            <a:xfrm>
              <a:off x="4648200" y="1447800"/>
              <a:ext cx="2286000" cy="609600"/>
            </a:xfrm>
            <a:prstGeom prst="rect">
              <a:avLst/>
            </a:prstGeom>
          </p:spPr>
          <p:txBody>
            <a:bodyPr vert="horz" lIns="91440" tIns="45720" rIns="91440" bIns="45720" rtlCol="0">
              <a:normAutofit fontScale="70000" lnSpcReduction="2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Equation Amount</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
          <p:nvSpPr>
            <p:cNvPr id="11" name="Content Placeholder 2"/>
            <p:cNvSpPr txBox="1">
              <a:spLocks/>
            </p:cNvSpPr>
            <p:nvPr/>
          </p:nvSpPr>
          <p:spPr>
            <a:xfrm>
              <a:off x="4343400" y="1143000"/>
              <a:ext cx="533400" cy="609600"/>
            </a:xfrm>
            <a:prstGeom prst="rect">
              <a:avLst/>
            </a:prstGeom>
          </p:spPr>
          <p:txBody>
            <a:bodyPr vert="horz" lIns="91440" tIns="45720" rIns="91440" bIns="45720" rtlCol="0">
              <a:normAutofit fontScale="92500" lnSpcReduction="10000"/>
            </a:bodyPr>
            <a:lstStyle/>
            <a:p>
              <a:pPr marL="342900" marR="0" lvl="0" indent="-342900" algn="l" defTabSz="914400" rtl="0" eaLnBrk="1" fontAlgn="auto" latinLnBrk="0" hangingPunct="1">
                <a:lnSpc>
                  <a:spcPct val="100000"/>
                </a:lnSpc>
                <a:spcBef>
                  <a:spcPct val="20000"/>
                </a:spcBef>
                <a:spcAft>
                  <a:spcPts val="0"/>
                </a:spcAft>
                <a:buClrTx/>
                <a:buSzTx/>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gr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heckerboard(across)">
                                      <p:cBhvr>
                                        <p:cTn id="7" dur="500"/>
                                        <p:tgtEl>
                                          <p:spTgt spid="3">
                                            <p:txEl>
                                              <p:pRg st="0" end="0"/>
                                            </p:txEl>
                                          </p:spTgt>
                                        </p:tgtEl>
                                      </p:cBhvr>
                                    </p:animEffect>
                                  </p:childTnLst>
                                </p:cTn>
                              </p:par>
                              <p:par>
                                <p:cTn id="8" presetID="5" presetClass="entr" presetSubtype="10"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checkerboard(across)">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5" presetClass="entr" presetSubtype="1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checkerboard(across)">
                                      <p:cBhvr>
                                        <p:cTn id="15" dur="500"/>
                                        <p:tgtEl>
                                          <p:spTgt spid="3">
                                            <p:txEl>
                                              <p:pRg st="2" end="2"/>
                                            </p:txEl>
                                          </p:spTgt>
                                        </p:tgtEl>
                                      </p:cBhvr>
                                    </p:animEffect>
                                  </p:childTnLst>
                                </p:cTn>
                              </p:par>
                              <p:par>
                                <p:cTn id="16" presetID="5" presetClass="entr" presetSubtype="10" fill="hold" grpId="0" nodeType="withEffect">
                                  <p:stCondLst>
                                    <p:cond delay="0"/>
                                  </p:stCondLst>
                                  <p:childTnLst>
                                    <p:set>
                                      <p:cBhvr>
                                        <p:cTn id="17" dur="1" fill="hold">
                                          <p:stCondLst>
                                            <p:cond delay="0"/>
                                          </p:stCondLst>
                                        </p:cTn>
                                        <p:tgtEl>
                                          <p:spTgt spid="4"/>
                                        </p:tgtEl>
                                        <p:attrNameLst>
                                          <p:attrName>style.visibility</p:attrName>
                                        </p:attrNameLst>
                                      </p:cBhvr>
                                      <p:to>
                                        <p:strVal val="visible"/>
                                      </p:to>
                                    </p:set>
                                    <p:animEffect transition="in" filter="checkerboard(across)">
                                      <p:cBhvr>
                                        <p:cTn id="18" dur="500"/>
                                        <p:tgtEl>
                                          <p:spTgt spid="4"/>
                                        </p:tgtEl>
                                      </p:cBhvr>
                                    </p:animEffect>
                                  </p:childTnLst>
                                </p:cTn>
                              </p:par>
                            </p:childTnLst>
                          </p:cTn>
                        </p:par>
                      </p:childTnLst>
                    </p:cTn>
                  </p:par>
                  <p:par>
                    <p:cTn id="19" fill="hold">
                      <p:stCondLst>
                        <p:cond delay="indefinite"/>
                      </p:stCondLst>
                      <p:childTnLst>
                        <p:par>
                          <p:cTn id="20" fill="hold">
                            <p:stCondLst>
                              <p:cond delay="0"/>
                            </p:stCondLst>
                            <p:childTnLst>
                              <p:par>
                                <p:cTn id="21" presetID="43" presetClass="entr" presetSubtype="0" fill="hold" grpId="0" nodeType="clickEffect">
                                  <p:stCondLst>
                                    <p:cond delay="0"/>
                                  </p:stCondLst>
                                  <p:childTnLst>
                                    <p:set>
                                      <p:cBhvr>
                                        <p:cTn id="22" dur="1" fill="hold">
                                          <p:stCondLst>
                                            <p:cond delay="0"/>
                                          </p:stCondLst>
                                        </p:cTn>
                                        <p:tgtEl>
                                          <p:spTgt spid="5"/>
                                        </p:tgtEl>
                                        <p:attrNameLst>
                                          <p:attrName>style.visibility</p:attrName>
                                        </p:attrNameLst>
                                      </p:cBhvr>
                                      <p:to>
                                        <p:strVal val="visible"/>
                                      </p:to>
                                    </p:set>
                                    <p:animEffect transition="in" filter="fade">
                                      <p:cBhvr>
                                        <p:cTn id="23" dur="100"/>
                                        <p:tgtEl>
                                          <p:spTgt spid="5"/>
                                        </p:tgtEl>
                                      </p:cBhvr>
                                    </p:animEffect>
                                    <p:anim calcmode="lin" valueType="num">
                                      <p:cBhvr>
                                        <p:cTn id="24" dur="400" fill="hold"/>
                                        <p:tgtEl>
                                          <p:spTgt spid="5"/>
                                        </p:tgtEl>
                                        <p:attrNameLst>
                                          <p:attrName>ppt_x</p:attrName>
                                        </p:attrNameLst>
                                      </p:cBhvr>
                                      <p:tavLst>
                                        <p:tav tm="0">
                                          <p:val>
                                            <p:strVal val="#ppt_x"/>
                                          </p:val>
                                        </p:tav>
                                        <p:tav tm="100000">
                                          <p:val>
                                            <p:strVal val="#ppt_x"/>
                                          </p:val>
                                        </p:tav>
                                      </p:tavLst>
                                    </p:anim>
                                    <p:anim calcmode="lin" valueType="num">
                                      <p:cBhvr>
                                        <p:cTn id="25" dur="400" fill="hold"/>
                                        <p:tgtEl>
                                          <p:spTgt spid="5"/>
                                        </p:tgtEl>
                                        <p:attrNameLst>
                                          <p:attrName>ppt_y</p:attrName>
                                        </p:attrNameLst>
                                      </p:cBhvr>
                                      <p:tavLst>
                                        <p:tav tm="0">
                                          <p:val>
                                            <p:strVal val="#ppt_y+0.31"/>
                                          </p:val>
                                        </p:tav>
                                        <p:tav tm="100000">
                                          <p:val>
                                            <p:strVal val="#ppt_y+0.31"/>
                                          </p:val>
                                        </p:tav>
                                      </p:tavLst>
                                    </p:anim>
                                    <p:anim calcmode="lin" valueType="num">
                                      <p:cBhvr>
                                        <p:cTn id="26" dur="600" decel="50000" fill="hold">
                                          <p:stCondLst>
                                            <p:cond delay="400"/>
                                          </p:stCondLst>
                                        </p:cTn>
                                        <p:tgtEl>
                                          <p:spTgt spid="5"/>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27" dur="600" decel="50000" fill="hold">
                                          <p:stCondLst>
                                            <p:cond delay="400"/>
                                          </p:stCondLst>
                                        </p:cTn>
                                        <p:tgtEl>
                                          <p:spTgt spid="5"/>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Moles to grams</a:t>
            </a:r>
            <a:endParaRPr lang="en-US" dirty="0"/>
          </a:p>
        </p:txBody>
      </p:sp>
      <p:sp>
        <p:nvSpPr>
          <p:cNvPr id="3" name="Content Placeholder 2"/>
          <p:cNvSpPr>
            <a:spLocks noGrp="1"/>
          </p:cNvSpPr>
          <p:nvPr>
            <p:ph idx="1"/>
          </p:nvPr>
        </p:nvSpPr>
        <p:spPr>
          <a:xfrm>
            <a:off x="0" y="1600200"/>
            <a:ext cx="9144000" cy="5257800"/>
          </a:xfrm>
        </p:spPr>
        <p:txBody>
          <a:bodyPr>
            <a:normAutofit/>
          </a:bodyPr>
          <a:lstStyle/>
          <a:p>
            <a:r>
              <a:rPr lang="pt-BR" dirty="0" smtClean="0"/>
              <a:t>2 C</a:t>
            </a:r>
            <a:r>
              <a:rPr lang="pt-BR" baseline="-25000" dirty="0" smtClean="0"/>
              <a:t>4</a:t>
            </a:r>
            <a:r>
              <a:rPr lang="pt-BR" dirty="0" smtClean="0"/>
              <a:t>H</a:t>
            </a:r>
            <a:r>
              <a:rPr lang="pt-BR" baseline="-25000" dirty="0" smtClean="0"/>
              <a:t>10</a:t>
            </a:r>
            <a:r>
              <a:rPr lang="pt-BR" dirty="0" smtClean="0"/>
              <a:t> +  13 O</a:t>
            </a:r>
            <a:r>
              <a:rPr lang="pt-BR" baseline="-25000" dirty="0" smtClean="0"/>
              <a:t>2</a:t>
            </a:r>
            <a:r>
              <a:rPr lang="pt-BR" dirty="0" smtClean="0"/>
              <a:t> </a:t>
            </a:r>
            <a:r>
              <a:rPr lang="pt-BR" dirty="0" smtClean="0">
                <a:sym typeface="Wingdings" pitchFamily="2" charset="2"/>
              </a:rPr>
              <a:t></a:t>
            </a:r>
            <a:r>
              <a:rPr lang="pt-BR" dirty="0" smtClean="0"/>
              <a:t> 8 CO</a:t>
            </a:r>
            <a:r>
              <a:rPr lang="pt-BR" baseline="-25000" dirty="0" smtClean="0"/>
              <a:t>2</a:t>
            </a:r>
            <a:r>
              <a:rPr lang="pt-BR" dirty="0" smtClean="0"/>
              <a:t> +  10 H</a:t>
            </a:r>
            <a:r>
              <a:rPr lang="pt-BR" baseline="-25000" dirty="0" smtClean="0"/>
              <a:t>2</a:t>
            </a:r>
            <a:r>
              <a:rPr lang="pt-BR" dirty="0" smtClean="0"/>
              <a:t>O</a:t>
            </a:r>
            <a:endParaRPr lang="en-US" dirty="0" smtClean="0"/>
          </a:p>
          <a:p>
            <a:pPr marL="742950" lvl="2" indent="-342900"/>
            <a:r>
              <a:rPr lang="en-US" dirty="0" smtClean="0"/>
              <a:t>How many moles of </a:t>
            </a:r>
            <a:r>
              <a:rPr lang="pt-BR" dirty="0" smtClean="0"/>
              <a:t>CO</a:t>
            </a:r>
            <a:r>
              <a:rPr lang="pt-BR" baseline="-25000" dirty="0" smtClean="0"/>
              <a:t>2 </a:t>
            </a:r>
            <a:r>
              <a:rPr lang="en-US" dirty="0" smtClean="0"/>
              <a:t>will 2.4 grams of </a:t>
            </a:r>
            <a:r>
              <a:rPr lang="pt-BR" dirty="0" smtClean="0"/>
              <a:t>C</a:t>
            </a:r>
            <a:r>
              <a:rPr lang="pt-BR" baseline="-25000" dirty="0" smtClean="0"/>
              <a:t>4</a:t>
            </a:r>
            <a:r>
              <a:rPr lang="pt-BR" dirty="0" smtClean="0"/>
              <a:t>H</a:t>
            </a:r>
            <a:r>
              <a:rPr lang="pt-BR" baseline="-25000" dirty="0" smtClean="0"/>
              <a:t>10 </a:t>
            </a:r>
            <a:r>
              <a:rPr lang="en-US" dirty="0" smtClean="0"/>
              <a:t>make?</a:t>
            </a:r>
          </a:p>
          <a:p>
            <a:pPr marL="742950" lvl="2" indent="-342900"/>
            <a:r>
              <a:rPr lang="en-US" dirty="0" smtClean="0"/>
              <a:t>Same as before but have to substitute in the mass of 2 moles</a:t>
            </a:r>
          </a:p>
          <a:p>
            <a:pPr marL="742950" lvl="2" indent="-342900"/>
            <a:r>
              <a:rPr lang="en-US" u="sng" dirty="0" smtClean="0"/>
              <a:t> 2.4 g </a:t>
            </a:r>
            <a:r>
              <a:rPr lang="pt-BR" u="sng" dirty="0" smtClean="0"/>
              <a:t>C</a:t>
            </a:r>
            <a:r>
              <a:rPr lang="pt-BR" u="sng" baseline="-25000" dirty="0" smtClean="0"/>
              <a:t>4</a:t>
            </a:r>
            <a:r>
              <a:rPr lang="pt-BR" u="sng" dirty="0" smtClean="0"/>
              <a:t>H</a:t>
            </a:r>
            <a:r>
              <a:rPr lang="pt-BR" u="sng" baseline="-25000" dirty="0" smtClean="0"/>
              <a:t>10 </a:t>
            </a:r>
            <a:r>
              <a:rPr lang="pt-BR" baseline="-25000" dirty="0" smtClean="0"/>
              <a:t>  </a:t>
            </a:r>
            <a:r>
              <a:rPr lang="en-US" dirty="0" smtClean="0"/>
              <a:t>=  </a:t>
            </a:r>
            <a:r>
              <a:rPr lang="en-US" u="sng" dirty="0" smtClean="0"/>
              <a:t>X </a:t>
            </a:r>
            <a:r>
              <a:rPr lang="en-US" u="sng" dirty="0" smtClean="0"/>
              <a:t>mol </a:t>
            </a:r>
            <a:r>
              <a:rPr lang="pt-BR" u="sng" dirty="0" smtClean="0"/>
              <a:t>CO</a:t>
            </a:r>
            <a:r>
              <a:rPr lang="pt-BR" u="sng" baseline="-25000" dirty="0" smtClean="0"/>
              <a:t>2</a:t>
            </a:r>
            <a:r>
              <a:rPr lang="en-US" u="sng" dirty="0" smtClean="0"/>
              <a:t> </a:t>
            </a:r>
            <a:r>
              <a:rPr lang="en-US" dirty="0" smtClean="0"/>
              <a:t>                                              </a:t>
            </a:r>
            <a:r>
              <a:rPr lang="pt-BR" baseline="-25000" dirty="0" smtClean="0"/>
              <a:t>                                        </a:t>
            </a:r>
            <a:r>
              <a:rPr lang="en-US" dirty="0" smtClean="0">
                <a:solidFill>
                  <a:srgbClr val="FF0000"/>
                </a:solidFill>
              </a:rPr>
              <a:t>2 mol </a:t>
            </a:r>
            <a:r>
              <a:rPr lang="pt-BR" dirty="0" smtClean="0">
                <a:solidFill>
                  <a:srgbClr val="FF0000"/>
                </a:solidFill>
              </a:rPr>
              <a:t>C</a:t>
            </a:r>
            <a:r>
              <a:rPr lang="pt-BR" baseline="-25000" dirty="0" smtClean="0">
                <a:solidFill>
                  <a:srgbClr val="FF0000"/>
                </a:solidFill>
              </a:rPr>
              <a:t>4</a:t>
            </a:r>
            <a:r>
              <a:rPr lang="pt-BR" dirty="0" smtClean="0">
                <a:solidFill>
                  <a:srgbClr val="FF0000"/>
                </a:solidFill>
              </a:rPr>
              <a:t>H</a:t>
            </a:r>
            <a:r>
              <a:rPr lang="pt-BR" baseline="-25000" dirty="0" smtClean="0">
                <a:solidFill>
                  <a:srgbClr val="FF0000"/>
                </a:solidFill>
              </a:rPr>
              <a:t>10  </a:t>
            </a:r>
            <a:r>
              <a:rPr lang="en-US" dirty="0" smtClean="0"/>
              <a:t>    8 mol </a:t>
            </a:r>
            <a:r>
              <a:rPr lang="pt-BR" dirty="0" smtClean="0"/>
              <a:t>CO</a:t>
            </a:r>
            <a:r>
              <a:rPr lang="pt-BR" baseline="-25000" dirty="0" smtClean="0"/>
              <a:t>2 </a:t>
            </a:r>
          </a:p>
          <a:p>
            <a:pPr marL="742950" lvl="2" indent="-342900"/>
            <a:r>
              <a:rPr lang="pt-BR" dirty="0" smtClean="0"/>
              <a:t>2 x (4(12.011) + </a:t>
            </a:r>
            <a:r>
              <a:rPr lang="pt-BR" dirty="0" smtClean="0"/>
              <a:t>10(1.008</a:t>
            </a:r>
            <a:r>
              <a:rPr lang="pt-BR" dirty="0" smtClean="0"/>
              <a:t>)) = 116.248 </a:t>
            </a:r>
            <a:r>
              <a:rPr lang="pt-BR" sz="2000" dirty="0" smtClean="0"/>
              <a:t>{2 moles x 4 Carbons + </a:t>
            </a:r>
            <a:r>
              <a:rPr lang="pt-BR" sz="2000" dirty="0" smtClean="0"/>
              <a:t>10Hydrogens</a:t>
            </a:r>
            <a:r>
              <a:rPr lang="pt-BR" sz="2000" dirty="0" smtClean="0"/>
              <a:t>}</a:t>
            </a:r>
            <a:endParaRPr lang="pt-BR" baseline="-25000" dirty="0" smtClean="0"/>
          </a:p>
          <a:p>
            <a:pPr marL="742950" lvl="2" indent="-342900"/>
            <a:r>
              <a:rPr lang="en-US" u="sng" dirty="0" smtClean="0"/>
              <a:t>     2.4 g </a:t>
            </a:r>
            <a:r>
              <a:rPr lang="pt-BR" u="sng" dirty="0" smtClean="0"/>
              <a:t>C</a:t>
            </a:r>
            <a:r>
              <a:rPr lang="pt-BR" u="sng" baseline="-25000" dirty="0" smtClean="0"/>
              <a:t>4</a:t>
            </a:r>
            <a:r>
              <a:rPr lang="pt-BR" u="sng" dirty="0" smtClean="0"/>
              <a:t>H</a:t>
            </a:r>
            <a:r>
              <a:rPr lang="pt-BR" u="sng" baseline="-25000" dirty="0" smtClean="0"/>
              <a:t>10       </a:t>
            </a:r>
            <a:r>
              <a:rPr lang="en-US" dirty="0" smtClean="0"/>
              <a:t>=  </a:t>
            </a:r>
            <a:r>
              <a:rPr lang="en-US" u="sng" dirty="0" smtClean="0"/>
              <a:t>X mol </a:t>
            </a:r>
            <a:r>
              <a:rPr lang="pt-BR" u="sng" dirty="0" smtClean="0"/>
              <a:t>CO</a:t>
            </a:r>
            <a:r>
              <a:rPr lang="pt-BR" u="sng" baseline="-25000" dirty="0" smtClean="0"/>
              <a:t>2</a:t>
            </a:r>
            <a:r>
              <a:rPr lang="en-US" dirty="0" smtClean="0"/>
              <a:t>                                               </a:t>
            </a:r>
            <a:r>
              <a:rPr lang="pt-BR" baseline="-25000" dirty="0" smtClean="0"/>
              <a:t>                                  </a:t>
            </a:r>
            <a:r>
              <a:rPr lang="en-US" dirty="0" smtClean="0"/>
              <a:t>116.248 g </a:t>
            </a:r>
            <a:r>
              <a:rPr lang="pt-BR" dirty="0" smtClean="0"/>
              <a:t>C</a:t>
            </a:r>
            <a:r>
              <a:rPr lang="pt-BR" baseline="-25000" dirty="0" smtClean="0"/>
              <a:t>4</a:t>
            </a:r>
            <a:r>
              <a:rPr lang="pt-BR" dirty="0" smtClean="0"/>
              <a:t>H</a:t>
            </a:r>
            <a:r>
              <a:rPr lang="pt-BR" baseline="-25000" dirty="0" smtClean="0"/>
              <a:t>10  </a:t>
            </a:r>
            <a:r>
              <a:rPr lang="en-US" dirty="0" smtClean="0"/>
              <a:t>    8 mol </a:t>
            </a:r>
            <a:r>
              <a:rPr lang="pt-BR" dirty="0" smtClean="0"/>
              <a:t>CO</a:t>
            </a:r>
            <a:r>
              <a:rPr lang="pt-BR" baseline="-25000" dirty="0" smtClean="0"/>
              <a:t>2 </a:t>
            </a:r>
          </a:p>
          <a:p>
            <a:pPr marL="742950" lvl="2" indent="-342900"/>
            <a:endParaRPr lang="pt-BR" baseline="-25000" dirty="0" smtClean="0"/>
          </a:p>
          <a:p>
            <a:pPr marL="742950" lvl="2" indent="-342900"/>
            <a:endParaRPr lang="en-US" dirty="0" smtClean="0"/>
          </a:p>
          <a:p>
            <a:endParaRPr lang="en-US" dirty="0" smtClean="0"/>
          </a:p>
          <a:p>
            <a:endParaRPr lang="en-US" dirty="0"/>
          </a:p>
        </p:txBody>
      </p:sp>
      <p:sp>
        <p:nvSpPr>
          <p:cNvPr id="4" name="TextBox 3"/>
          <p:cNvSpPr txBox="1"/>
          <p:nvPr/>
        </p:nvSpPr>
        <p:spPr>
          <a:xfrm>
            <a:off x="5638800" y="4495800"/>
            <a:ext cx="3505200" cy="461665"/>
          </a:xfrm>
          <a:prstGeom prst="rect">
            <a:avLst/>
          </a:prstGeom>
          <a:noFill/>
        </p:spPr>
        <p:txBody>
          <a:bodyPr wrap="square" rtlCol="0">
            <a:spAutoFit/>
          </a:bodyPr>
          <a:lstStyle/>
          <a:p>
            <a:r>
              <a:rPr lang="en-US" sz="2400" dirty="0" smtClean="0"/>
              <a:t>X = .17 mol CO</a:t>
            </a:r>
            <a:r>
              <a:rPr lang="en-US" sz="2400" baseline="-25000" dirty="0" smtClean="0"/>
              <a:t>2</a:t>
            </a:r>
            <a:endParaRPr lang="en-US" sz="2400" baseline="-25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par>
                                <p:cTn id="9" presetID="2" presetClass="entr" presetSubtype="4" fill="hold" nodeType="with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anim calcmode="lin" valueType="num">
                                      <p:cBhvr additive="base">
                                        <p:cTn id="11"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linds(horizont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linds(horizontal)">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linds(horizontal)">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blinds(horizontal)">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43" presetClass="entr" presetSubtype="0" fill="hold" grpId="0" nodeType="clickEffect">
                                  <p:stCondLst>
                                    <p:cond delay="0"/>
                                  </p:stCondLst>
                                  <p:childTnLst>
                                    <p:set>
                                      <p:cBhvr>
                                        <p:cTn id="36" dur="1" fill="hold">
                                          <p:stCondLst>
                                            <p:cond delay="0"/>
                                          </p:stCondLst>
                                        </p:cTn>
                                        <p:tgtEl>
                                          <p:spTgt spid="4"/>
                                        </p:tgtEl>
                                        <p:attrNameLst>
                                          <p:attrName>style.visibility</p:attrName>
                                        </p:attrNameLst>
                                      </p:cBhvr>
                                      <p:to>
                                        <p:strVal val="visible"/>
                                      </p:to>
                                    </p:set>
                                    <p:animEffect transition="in" filter="fade">
                                      <p:cBhvr>
                                        <p:cTn id="37" dur="100"/>
                                        <p:tgtEl>
                                          <p:spTgt spid="4"/>
                                        </p:tgtEl>
                                      </p:cBhvr>
                                    </p:animEffect>
                                    <p:anim calcmode="lin" valueType="num">
                                      <p:cBhvr>
                                        <p:cTn id="38" dur="400" fill="hold"/>
                                        <p:tgtEl>
                                          <p:spTgt spid="4"/>
                                        </p:tgtEl>
                                        <p:attrNameLst>
                                          <p:attrName>ppt_x</p:attrName>
                                        </p:attrNameLst>
                                      </p:cBhvr>
                                      <p:tavLst>
                                        <p:tav tm="0">
                                          <p:val>
                                            <p:strVal val="#ppt_x"/>
                                          </p:val>
                                        </p:tav>
                                        <p:tav tm="100000">
                                          <p:val>
                                            <p:strVal val="#ppt_x"/>
                                          </p:val>
                                        </p:tav>
                                      </p:tavLst>
                                    </p:anim>
                                    <p:anim calcmode="lin" valueType="num">
                                      <p:cBhvr>
                                        <p:cTn id="39" dur="400" fill="hold"/>
                                        <p:tgtEl>
                                          <p:spTgt spid="4"/>
                                        </p:tgtEl>
                                        <p:attrNameLst>
                                          <p:attrName>ppt_y</p:attrName>
                                        </p:attrNameLst>
                                      </p:cBhvr>
                                      <p:tavLst>
                                        <p:tav tm="0">
                                          <p:val>
                                            <p:strVal val="#ppt_y+0.31"/>
                                          </p:val>
                                        </p:tav>
                                        <p:tav tm="100000">
                                          <p:val>
                                            <p:strVal val="#ppt_y+0.31"/>
                                          </p:val>
                                        </p:tav>
                                      </p:tavLst>
                                    </p:anim>
                                    <p:anim calcmode="lin" valueType="num">
                                      <p:cBhvr>
                                        <p:cTn id="40" dur="600" decel="50000" fill="hold">
                                          <p:stCondLst>
                                            <p:cond delay="400"/>
                                          </p:stCondLst>
                                        </p:cTn>
                                        <p:tgtEl>
                                          <p:spTgt spid="4"/>
                                        </p:tgtEl>
                                        <p:attrNameLst>
                                          <p:attrName>ppt_x</p:attrName>
                                        </p:attrNameLst>
                                      </p:cBhvr>
                                      <p:tavLst>
                                        <p:tav tm="0">
                                          <p:val>
                                            <p:strVal val="#ppt_x"/>
                                          </p:val>
                                        </p:tav>
                                        <p:tav tm="5000">
                                          <p:val>
                                            <p:strVal val="#ppt_x+0.0242"/>
                                          </p:val>
                                        </p:tav>
                                        <p:tav tm="10000">
                                          <p:val>
                                            <p:strVal val="#ppt_x+0.0479"/>
                                          </p:val>
                                        </p:tav>
                                        <p:tav tm="15000">
                                          <p:val>
                                            <p:strVal val="#ppt_x+0.0704"/>
                                          </p:val>
                                        </p:tav>
                                        <p:tav tm="20000">
                                          <p:val>
                                            <p:strVal val="#ppt_x+0.0911"/>
                                          </p:val>
                                        </p:tav>
                                        <p:tav tm="25000">
                                          <p:val>
                                            <p:strVal val="#ppt_x+0.1096"/>
                                          </p:val>
                                        </p:tav>
                                        <p:tav tm="30000">
                                          <p:val>
                                            <p:strVal val="#ppt_x+0.1254"/>
                                          </p:val>
                                        </p:tav>
                                        <p:tav tm="35000">
                                          <p:val>
                                            <p:strVal val="#ppt_x+0.1381"/>
                                          </p:val>
                                        </p:tav>
                                        <p:tav tm="40000">
                                          <p:val>
                                            <p:strVal val="#ppt_x+0.1474"/>
                                          </p:val>
                                        </p:tav>
                                        <p:tav tm="45000">
                                          <p:val>
                                            <p:strVal val="#ppt_x+0.1531"/>
                                          </p:val>
                                        </p:tav>
                                        <p:tav tm="50000">
                                          <p:val>
                                            <p:strVal val="#ppt_x+0.1550"/>
                                          </p:val>
                                        </p:tav>
                                        <p:tav tm="55000">
                                          <p:val>
                                            <p:strVal val="#ppt_x+0.1531"/>
                                          </p:val>
                                        </p:tav>
                                        <p:tav tm="60000">
                                          <p:val>
                                            <p:strVal val="#ppt_x+0.1474"/>
                                          </p:val>
                                        </p:tav>
                                        <p:tav tm="65000">
                                          <p:val>
                                            <p:strVal val="#ppt_x+0.1381"/>
                                          </p:val>
                                        </p:tav>
                                        <p:tav tm="70000">
                                          <p:val>
                                            <p:strVal val="#ppt_x+0.1254"/>
                                          </p:val>
                                        </p:tav>
                                        <p:tav tm="75000">
                                          <p:val>
                                            <p:strVal val="#ppt_x+0.1096"/>
                                          </p:val>
                                        </p:tav>
                                        <p:tav tm="80000">
                                          <p:val>
                                            <p:strVal val="#ppt_x+0.0911"/>
                                          </p:val>
                                        </p:tav>
                                        <p:tav tm="85000">
                                          <p:val>
                                            <p:strVal val="#ppt_x+0.0704"/>
                                          </p:val>
                                        </p:tav>
                                        <p:tav tm="90000">
                                          <p:val>
                                            <p:strVal val="#ppt_x+0.0479"/>
                                          </p:val>
                                        </p:tav>
                                        <p:tav tm="95000">
                                          <p:val>
                                            <p:strVal val="#ppt_x+0.0242"/>
                                          </p:val>
                                        </p:tav>
                                        <p:tav tm="100000">
                                          <p:val>
                                            <p:strVal val="#ppt_x"/>
                                          </p:val>
                                        </p:tav>
                                      </p:tavLst>
                                    </p:anim>
                                    <p:anim calcmode="lin" valueType="num">
                                      <p:cBhvr>
                                        <p:cTn id="41" dur="600" decel="50000" fill="hold">
                                          <p:stCondLst>
                                            <p:cond delay="400"/>
                                          </p:stCondLst>
                                        </p:cTn>
                                        <p:tgtEl>
                                          <p:spTgt spid="4"/>
                                        </p:tgtEl>
                                        <p:attrNameLst>
                                          <p:attrName>ppt_y</p:attrName>
                                        </p:attrNameLst>
                                      </p:cBhvr>
                                      <p:tavLst>
                                        <p:tav tm="0">
                                          <p:val>
                                            <p:strVal val="#ppt_y+0.31"/>
                                          </p:val>
                                        </p:tav>
                                        <p:tav tm="5000">
                                          <p:val>
                                            <p:strVal val="#ppt_y+0.308"/>
                                          </p:val>
                                        </p:tav>
                                        <p:tav tm="10000">
                                          <p:val>
                                            <p:strVal val="#ppt_y+0.3024"/>
                                          </p:val>
                                        </p:tav>
                                        <p:tav tm="15000">
                                          <p:val>
                                            <p:strVal val="#ppt_y+0.2931"/>
                                          </p:val>
                                        </p:tav>
                                        <p:tav tm="20000">
                                          <p:val>
                                            <p:strVal val="#ppt_y+0.2804"/>
                                          </p:val>
                                        </p:tav>
                                        <p:tav tm="25000">
                                          <p:val>
                                            <p:strVal val="#ppt_y+0.2646"/>
                                          </p:val>
                                        </p:tav>
                                        <p:tav tm="30000">
                                          <p:val>
                                            <p:strVal val="#ppt_y+0.2461"/>
                                          </p:val>
                                        </p:tav>
                                        <p:tav tm="35000">
                                          <p:val>
                                            <p:strVal val="#ppt_y+0.2253"/>
                                          </p:val>
                                        </p:tav>
                                        <p:tav tm="40000">
                                          <p:val>
                                            <p:strVal val="#ppt_y+0.2029"/>
                                          </p:val>
                                        </p:tav>
                                        <p:tav tm="45000">
                                          <p:val>
                                            <p:strVal val="#ppt_y+0.1792"/>
                                          </p:val>
                                        </p:tav>
                                        <p:tav tm="50000">
                                          <p:val>
                                            <p:strVal val="#ppt_y+0.155"/>
                                          </p:val>
                                        </p:tav>
                                        <p:tav tm="55000">
                                          <p:val>
                                            <p:strVal val="#ppt_y+0.1307"/>
                                          </p:val>
                                        </p:tav>
                                        <p:tav tm="60000">
                                          <p:val>
                                            <p:strVal val="#ppt_y+0.1071"/>
                                          </p:val>
                                        </p:tav>
                                        <p:tav tm="65000">
                                          <p:val>
                                            <p:strVal val="#ppt_y+0.0846"/>
                                          </p:val>
                                        </p:tav>
                                        <p:tav tm="70000">
                                          <p:val>
                                            <p:strVal val="#ppt_y+0.0639"/>
                                          </p:val>
                                        </p:tav>
                                        <p:tav tm="75000">
                                          <p:val>
                                            <p:strVal val="#ppt_y+0.0454"/>
                                          </p:val>
                                        </p:tav>
                                        <p:tav tm="80000">
                                          <p:val>
                                            <p:strVal val="#ppt_y+0.0296"/>
                                          </p:val>
                                        </p:tav>
                                        <p:tav tm="85000">
                                          <p:val>
                                            <p:strVal val="#ppt_y+0.0169"/>
                                          </p:val>
                                        </p:tav>
                                        <p:tav tm="90000">
                                          <p:val>
                                            <p:strVal val="#ppt_y+0.0076"/>
                                          </p:val>
                                        </p:tav>
                                        <p:tav tm="95000">
                                          <p:val>
                                            <p:strVal val="#ppt_y+0.0019"/>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1346</TotalTime>
  <Words>554</Words>
  <Application>Microsoft Office PowerPoint</Application>
  <PresentationFormat>On-screen Show (4:3)</PresentationFormat>
  <Paragraphs>186</Paragraphs>
  <Slides>14</Slides>
  <Notes>0</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Office Theme</vt:lpstr>
      <vt:lpstr>Stoichiometry Notes</vt:lpstr>
      <vt:lpstr>Equations to MEMORIZE</vt:lpstr>
      <vt:lpstr>Congruent Triangles</vt:lpstr>
      <vt:lpstr>Cross Multiplication Review</vt:lpstr>
      <vt:lpstr>Basic conversions</vt:lpstr>
      <vt:lpstr>Basic conversions</vt:lpstr>
      <vt:lpstr>2 step conversion</vt:lpstr>
      <vt:lpstr>Stoichiometry  Moles to moles </vt:lpstr>
      <vt:lpstr>Moles to grams</vt:lpstr>
      <vt:lpstr>Moles to grams</vt:lpstr>
      <vt:lpstr>Grams to grams</vt:lpstr>
      <vt:lpstr>Volume to moles</vt:lpstr>
      <vt:lpstr>Volume to grams</vt:lpstr>
      <vt:lpstr>Limiting Reagents = what you run out of first</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Basic conversions</dc:title>
  <dc:creator>Internal User</dc:creator>
  <cp:lastModifiedBy>Internal User</cp:lastModifiedBy>
  <cp:revision>127</cp:revision>
  <dcterms:created xsi:type="dcterms:W3CDTF">2012-01-06T16:31:20Z</dcterms:created>
  <dcterms:modified xsi:type="dcterms:W3CDTF">2012-02-07T15:12:18Z</dcterms:modified>
</cp:coreProperties>
</file>